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sldIdLst>
    <p:sldId id="31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987" autoAdjust="0"/>
    <p:restoredTop sz="94619" autoAdjust="0"/>
  </p:normalViewPr>
  <p:slideViewPr>
    <p:cSldViewPr snapToGrid="0">
      <p:cViewPr varScale="1">
        <p:scale>
          <a:sx n="67" d="100"/>
          <a:sy n="67" d="100"/>
        </p:scale>
        <p:origin x="-786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39E3965E-AC41-4711-9D10-E25ABB132D86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90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645152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xmlns="" id="{1F5DC8C3-BA5F-4EED-BB9A-A14272BD82A1}"/>
              </a:ext>
            </a:extLst>
          </p:cNvPr>
          <p:cNvCxnSpPr/>
          <p:nvPr/>
        </p:nvCxnSpPr>
        <p:spPr>
          <a:xfrm>
            <a:off x="1207658" y="4474741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925CCF1-92C0-4AF3-BFAF-4921631915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4DA70-C731-4C70-880D-CCD4705E623C}" type="datetime1">
              <a:rPr lang="en-US" smtClean="0"/>
              <a:pPr/>
              <a:t>12/9/2021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51A78A9-3DFF-4937-A9F2-5D8CF495F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FAEB271-5CC0-4759-BC6E-8BE53AB22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872932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354D8B55-9EA8-4B81-8E84-9B93B0A27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1D723-8F53-4F53-90B0-1982A396982E}" type="datetime1">
              <a:rPr lang="en-US" smtClean="0"/>
              <a:pPr/>
              <a:t>12/9/2021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062CA021-2578-47CB-822C-BDDFF7223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C4AAB51D-4141-4682-9375-DAFD5FB9D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38980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A585C21A-8B93-4657-B5DF-7EAEAD3BE127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90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663440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xmlns="" id="{459DE2C1-4C52-40A3-8959-27B2C1BEBFF6}"/>
              </a:ext>
            </a:extLst>
          </p:cNvPr>
          <p:cNvCxnSpPr/>
          <p:nvPr/>
        </p:nvCxnSpPr>
        <p:spPr>
          <a:xfrm>
            <a:off x="1207658" y="4485132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AAF2E137-EC28-48F8-9198-1F02539029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69AF7-7BEB-44E4-9852-375E34362B5B}" type="datetime1">
              <a:rPr lang="en-US" smtClean="0"/>
              <a:pPr/>
              <a:t>12/9/2021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189422CD-6F62-4DD6-89EF-07A60B42D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xmlns="" id="{69C6AFF8-42B4-4D05-969B-9F5FB3355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223314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2120900"/>
            <a:ext cx="4639736" cy="37481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15944" y="2120900"/>
            <a:ext cx="4639736" cy="374819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5782D47D-B0DC-4C40-BCC6-BBBA32584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AC38D-0552-4C82-B593-E6124DFADBE2}" type="datetime1">
              <a:rPr lang="en-US" smtClean="0"/>
              <a:pPr/>
              <a:t>12/9/2021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xmlns="" id="{4690D34E-7EBD-44B2-83CA-4C126A18D7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xmlns="" id="{2AC511A1-9BBD-42DE-92FB-2AF44F8E9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576118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057400"/>
            <a:ext cx="4639736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958274"/>
            <a:ext cx="4639736" cy="29108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15944" y="2057400"/>
            <a:ext cx="4639736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15944" y="2958273"/>
            <a:ext cx="4639736" cy="29108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8AF8A515-AA94-45D1-9223-5C2272618D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F0F1C-5577-4ACB-BB62-DF8F3C494C7E}" type="datetime1">
              <a:rPr lang="en-US" smtClean="0"/>
              <a:pPr/>
              <a:t>12/9/2021</a:t>
            </a:fld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xmlns="" id="{D052F5BC-98E0-4D60-AD67-9547738B7D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xmlns="" id="{A38552DC-952E-41EA-AAAF-C2187523C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028083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xmlns="" id="{7392073F-158F-44A3-8913-917AFFC1BC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5B394-D9F9-4F0C-B15D-605F45CB9E9F}" type="datetime1">
              <a:rPr lang="en-US" smtClean="0"/>
              <a:pPr/>
              <a:t>12/9/2021</a:t>
            </a:fld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xmlns="" id="{EED72207-24CA-42B7-A975-2F8E41CBA9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xmlns="" id="{D01080F2-251A-4B88-9A62-16F46D724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017711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A8E9C91B-7EAD-4562-AB0E-DFB9663AECE3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94E9223F-721F-47BF-9FD5-0F8D12FF0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67345-2558-425A-8533-9BFDBCE15005}" type="datetime1">
              <a:rPr lang="en-US" smtClean="0"/>
              <a:pPr/>
              <a:t>12/9/2021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05915714-6BBA-4593-8591-4E26F7D58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BE06F857-D2E1-44DD-ABDD-EBB739645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507016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16D90D66-BCB9-4229-A829-628874352AC0}"/>
              </a:ext>
            </a:extLst>
          </p:cNvPr>
          <p:cNvSpPr/>
          <p:nvPr/>
        </p:nvSpPr>
        <p:spPr>
          <a:xfrm>
            <a:off x="16" y="0"/>
            <a:ext cx="4654296" cy="68580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3466" y="786383"/>
            <a:ext cx="3517567" cy="2093975"/>
          </a:xfrm>
        </p:spPr>
        <p:txBody>
          <a:bodyPr anchor="b">
            <a:normAutofit/>
          </a:bodyPr>
          <a:lstStyle>
            <a:lvl1pPr>
              <a:lnSpc>
                <a:spcPct val="90000"/>
              </a:lnSpc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58984" y="812799"/>
            <a:ext cx="5928344" cy="52947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3465" y="3043050"/>
            <a:ext cx="3517567" cy="3064505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3464" y="6446520"/>
            <a:ext cx="3517568" cy="365125"/>
          </a:xfrm>
        </p:spPr>
        <p:txBody>
          <a:bodyPr/>
          <a:lstStyle>
            <a:lvl1pPr algn="l">
              <a:defRPr/>
            </a:lvl1pPr>
          </a:lstStyle>
          <a:p>
            <a:fld id="{92BEA474-078D-4E9B-9B14-09A87B19DC46}" type="datetime1">
              <a:rPr lang="en-US" smtClean="0"/>
              <a:pPr/>
              <a:t>12/9/2021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458983" y="6446520"/>
            <a:ext cx="5334019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013020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DA134939-39C0-4522-A125-A13DFDA66490}"/>
              </a:ext>
            </a:extLst>
          </p:cNvPr>
          <p:cNvSpPr/>
          <p:nvPr/>
        </p:nvSpPr>
        <p:spPr>
          <a:xfrm>
            <a:off x="0" y="4578350"/>
            <a:ext cx="12188825" cy="227965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578350"/>
          </a:xfrm>
          <a:solidFill>
            <a:schemeClr val="bg1">
              <a:lumMod val="85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79" y="4799362"/>
            <a:ext cx="10113645" cy="743682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79" y="5715000"/>
            <a:ext cx="10113264" cy="60960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907D986-8816-4272-A432-0437A28A9828}" type="datetime1">
              <a:rPr lang="en-US" smtClean="0"/>
              <a:pPr/>
              <a:t>12/9/2021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097279" y="6446838"/>
            <a:ext cx="6818262" cy="365125"/>
          </a:xfrm>
        </p:spPr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58826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416A0E3C-60E6-4F39-BC55-5F7C224E1F7C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108201"/>
            <a:ext cx="10058400" cy="3760891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18426" y="6446838"/>
            <a:ext cx="2584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rgbClr val="FFFFFF"/>
                </a:solidFill>
              </a:defRPr>
            </a:lvl1pPr>
          </a:lstStyle>
          <a:p>
            <a:fld id="{62D6E202-B606-4609-B914-27C9371A1F6D}" type="datetime1">
              <a:rPr lang="en-US" smtClean="0"/>
              <a:pPr/>
              <a:t>12/9/2021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97279" y="6446838"/>
            <a:ext cx="68182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93582" y="6446838"/>
            <a:ext cx="7800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xmlns="" id="{C5025DAC-8B93-4160-B017-3A274A5828C0}"/>
              </a:ext>
            </a:extLst>
          </p:cNvPr>
          <p:cNvCxnSpPr/>
          <p:nvPr/>
        </p:nvCxnSpPr>
        <p:spPr>
          <a:xfrm>
            <a:off x="1193532" y="1897380"/>
            <a:ext cx="996696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2160147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6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11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ine 21">
            <a:extLst>
              <a:ext uri="{FF2B5EF4-FFF2-40B4-BE49-F238E27FC236}">
                <a16:creationId xmlns:a16="http://schemas.microsoft.com/office/drawing/2014/main" xmlns="" id="{3D81E597-3190-4E7B-94AD-F1A735158D7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93998" y="277825"/>
            <a:ext cx="739318" cy="990297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9DD4919C-9E37-4579-B3DE-8566E5C7AC9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66802" y="277825"/>
            <a:ext cx="955707" cy="973405"/>
          </a:xfrm>
          <a:prstGeom prst="rect">
            <a:avLst/>
          </a:prstGeom>
        </p:spPr>
      </p:pic>
      <p:sp>
        <p:nvSpPr>
          <p:cNvPr id="9" name="Substituent text 15">
            <a:extLst>
              <a:ext uri="{FF2B5EF4-FFF2-40B4-BE49-F238E27FC236}">
                <a16:creationId xmlns:a16="http://schemas.microsoft.com/office/drawing/2014/main" xmlns="" id="{9D756AE9-15C0-4A09-999D-53247F5FE3C9}"/>
              </a:ext>
            </a:extLst>
          </p:cNvPr>
          <p:cNvSpPr txBox="1">
            <a:spLocks/>
          </p:cNvSpPr>
          <p:nvPr/>
        </p:nvSpPr>
        <p:spPr>
          <a:xfrm>
            <a:off x="1314498" y="399808"/>
            <a:ext cx="9643392" cy="598230"/>
          </a:xfrm>
          <a:prstGeom prst="rect">
            <a:avLst/>
          </a:prstGeom>
        </p:spPr>
        <p:txBody>
          <a:bodyPr>
            <a:normAutofit/>
          </a:bodyPr>
          <a:lstStyle>
            <a:lvl1pPr marL="91440" indent="-91440" algn="l" defTabSz="914400" rtl="0" eaLnBrk="1" latinLnBrk="0" hangingPunct="1">
              <a:lnSpc>
                <a:spcPct val="11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b="1" dirty="0" err="1" smtClean="0"/>
              <a:t>Mihail</a:t>
            </a:r>
            <a:r>
              <a:rPr lang="en-US" b="1" dirty="0" smtClean="0"/>
              <a:t> </a:t>
            </a:r>
            <a:r>
              <a:rPr lang="en-US" b="1" dirty="0" err="1" smtClean="0"/>
              <a:t>Gutu</a:t>
            </a:r>
            <a:r>
              <a:rPr lang="en-US" b="1" dirty="0" smtClean="0"/>
              <a:t>, student IM, </a:t>
            </a:r>
            <a:r>
              <a:rPr lang="en-US" b="1" dirty="0" err="1" smtClean="0"/>
              <a:t>anul</a:t>
            </a:r>
            <a:r>
              <a:rPr lang="en-US" b="1" dirty="0" smtClean="0"/>
              <a:t> III, FICPM </a:t>
            </a:r>
            <a:endParaRPr lang="en-US" b="1" dirty="0"/>
          </a:p>
        </p:txBody>
      </p:sp>
      <p:sp>
        <p:nvSpPr>
          <p:cNvPr id="11" name="Substituent text 16">
            <a:extLst>
              <a:ext uri="{FF2B5EF4-FFF2-40B4-BE49-F238E27FC236}">
                <a16:creationId xmlns:a16="http://schemas.microsoft.com/office/drawing/2014/main" xmlns="" id="{327B4BDA-B29E-47A2-80E1-F89B08545A18}"/>
              </a:ext>
            </a:extLst>
          </p:cNvPr>
          <p:cNvSpPr txBox="1">
            <a:spLocks/>
          </p:cNvSpPr>
          <p:nvPr/>
        </p:nvSpPr>
        <p:spPr>
          <a:xfrm>
            <a:off x="2666580" y="967829"/>
            <a:ext cx="6553200" cy="634555"/>
          </a:xfrm>
          <a:prstGeom prst="rect">
            <a:avLst/>
          </a:prstGeom>
        </p:spPr>
        <p:txBody>
          <a:bodyPr/>
          <a:lstStyle>
            <a:lvl1pPr marL="91440" indent="-91440" algn="l" defTabSz="914400" rtl="0" eaLnBrk="1" latinLnBrk="0" hangingPunct="1">
              <a:lnSpc>
                <a:spcPct val="11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sz="1400" dirty="0" smtClean="0">
                <a:solidFill>
                  <a:schemeClr val="accent1">
                    <a:lumMod val="50000"/>
                  </a:schemeClr>
                </a:solidFill>
              </a:rPr>
              <a:t>Universitatea Tehnica “Gheorghe Asachi” din Iasi</a:t>
            </a:r>
          </a:p>
          <a:p>
            <a:pPr algn="ctr"/>
            <a:r>
              <a:rPr lang="pt-BR" sz="1400" dirty="0" smtClean="0">
                <a:solidFill>
                  <a:schemeClr val="accent1">
                    <a:lumMod val="50000"/>
                  </a:schemeClr>
                </a:solidFill>
              </a:rPr>
              <a:t>Coordontor Prof.dr.ing. Igor Cretescu</a:t>
            </a:r>
            <a:r>
              <a:rPr lang="ru-RU" sz="1400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400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endParaRPr lang="ro-RO" sz="1400" b="1" dirty="0" smtClean="0">
              <a:solidFill>
                <a:schemeClr val="accent2">
                  <a:lumMod val="75000"/>
                </a:schemeClr>
              </a:solidFill>
              <a:cs typeface="Arial" charset="0"/>
            </a:endParaRPr>
          </a:p>
          <a:p>
            <a:pPr algn="ctr"/>
            <a:endParaRPr lang="en-US" sz="14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5" name="Substituent text 2">
            <a:extLst>
              <a:ext uri="{FF2B5EF4-FFF2-40B4-BE49-F238E27FC236}">
                <a16:creationId xmlns:a16="http://schemas.microsoft.com/office/drawing/2014/main" xmlns="" id="{FB0E6855-351C-4C19-9D1D-599223FB69C3}"/>
              </a:ext>
            </a:extLst>
          </p:cNvPr>
          <p:cNvSpPr txBox="1">
            <a:spLocks/>
          </p:cNvSpPr>
          <p:nvPr/>
        </p:nvSpPr>
        <p:spPr>
          <a:xfrm>
            <a:off x="384072" y="1776720"/>
            <a:ext cx="2547136" cy="4479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900" kern="1200" cap="all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b="1" cap="none" dirty="0">
                <a:solidFill>
                  <a:schemeClr val="tx1"/>
                </a:solidFill>
              </a:rPr>
              <a:t>Introduction</a:t>
            </a:r>
          </a:p>
        </p:txBody>
      </p:sp>
      <p:sp>
        <p:nvSpPr>
          <p:cNvPr id="17" name="Substituent text 5">
            <a:extLst>
              <a:ext uri="{FF2B5EF4-FFF2-40B4-BE49-F238E27FC236}">
                <a16:creationId xmlns:a16="http://schemas.microsoft.com/office/drawing/2014/main" xmlns="" id="{0D015FD6-D1B0-4233-BB15-8317F273D09A}"/>
              </a:ext>
            </a:extLst>
          </p:cNvPr>
          <p:cNvSpPr txBox="1">
            <a:spLocks/>
          </p:cNvSpPr>
          <p:nvPr/>
        </p:nvSpPr>
        <p:spPr>
          <a:xfrm>
            <a:off x="260965" y="3839120"/>
            <a:ext cx="3496292" cy="447925"/>
          </a:xfrm>
          <a:prstGeom prst="rect">
            <a:avLst/>
          </a:prstGeom>
        </p:spPr>
        <p:txBody>
          <a:bodyPr/>
          <a:lstStyle>
            <a:lvl1pPr marL="91440" indent="-91440" algn="l" defTabSz="914400" rtl="0" eaLnBrk="1" latinLnBrk="0" hangingPunct="1">
              <a:lnSpc>
                <a:spcPct val="11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/>
              <a:t>Motivation and Description of Work</a:t>
            </a:r>
          </a:p>
        </p:txBody>
      </p:sp>
      <p:sp>
        <p:nvSpPr>
          <p:cNvPr id="21" name="Substituent text 2">
            <a:extLst>
              <a:ext uri="{FF2B5EF4-FFF2-40B4-BE49-F238E27FC236}">
                <a16:creationId xmlns:a16="http://schemas.microsoft.com/office/drawing/2014/main" xmlns="" id="{BF7A37A3-50B2-49FC-920B-C3FF90711F1E}"/>
              </a:ext>
            </a:extLst>
          </p:cNvPr>
          <p:cNvSpPr txBox="1">
            <a:spLocks/>
          </p:cNvSpPr>
          <p:nvPr/>
        </p:nvSpPr>
        <p:spPr>
          <a:xfrm>
            <a:off x="5625960" y="1811565"/>
            <a:ext cx="2547136" cy="4479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900" kern="1200" cap="all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b="1" cap="none" dirty="0">
                <a:solidFill>
                  <a:schemeClr val="tx1"/>
                </a:solidFill>
              </a:rPr>
              <a:t>Results</a:t>
            </a:r>
          </a:p>
        </p:txBody>
      </p:sp>
      <p:sp>
        <p:nvSpPr>
          <p:cNvPr id="25" name="Substituent text 2">
            <a:extLst>
              <a:ext uri="{FF2B5EF4-FFF2-40B4-BE49-F238E27FC236}">
                <a16:creationId xmlns:a16="http://schemas.microsoft.com/office/drawing/2014/main" xmlns="" id="{56B00CBA-933D-424B-890B-F85D8D4EB6B6}"/>
              </a:ext>
            </a:extLst>
          </p:cNvPr>
          <p:cNvSpPr txBox="1">
            <a:spLocks/>
          </p:cNvSpPr>
          <p:nvPr/>
        </p:nvSpPr>
        <p:spPr>
          <a:xfrm>
            <a:off x="9573424" y="1825852"/>
            <a:ext cx="2547136" cy="4479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900" kern="1200" cap="all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b="1" cap="none" dirty="0">
                <a:solidFill>
                  <a:schemeClr val="tx1"/>
                </a:solidFill>
              </a:rPr>
              <a:t>Conclusions</a:t>
            </a:r>
          </a:p>
        </p:txBody>
      </p:sp>
      <p:sp>
        <p:nvSpPr>
          <p:cNvPr id="31" name="Substituent text 2">
            <a:extLst>
              <a:ext uri="{FF2B5EF4-FFF2-40B4-BE49-F238E27FC236}">
                <a16:creationId xmlns:a16="http://schemas.microsoft.com/office/drawing/2014/main" xmlns="" id="{86639826-E1D8-43D9-B7D3-811090F20730}"/>
              </a:ext>
            </a:extLst>
          </p:cNvPr>
          <p:cNvSpPr txBox="1">
            <a:spLocks/>
          </p:cNvSpPr>
          <p:nvPr/>
        </p:nvSpPr>
        <p:spPr>
          <a:xfrm>
            <a:off x="264935" y="6413873"/>
            <a:ext cx="11356491" cy="4479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900" kern="1200" cap="all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400" cap="none" dirty="0">
                <a:solidFill>
                  <a:schemeClr val="tx2">
                    <a:lumMod val="10000"/>
                    <a:lumOff val="90000"/>
                  </a:schemeClr>
                </a:solidFill>
              </a:rPr>
              <a:t>Targul </a:t>
            </a:r>
            <a:r>
              <a:rPr lang="ro-RO" sz="1400" cap="none" dirty="0">
                <a:solidFill>
                  <a:schemeClr val="tx2">
                    <a:lumMod val="10000"/>
                    <a:lumOff val="90000"/>
                  </a:schemeClr>
                </a:solidFill>
              </a:rPr>
              <a:t>International</a:t>
            </a:r>
            <a:r>
              <a:rPr lang="fr-FR" sz="1400" cap="none" dirty="0">
                <a:solidFill>
                  <a:schemeClr val="tx2">
                    <a:lumMod val="10000"/>
                    <a:lumOff val="90000"/>
                  </a:schemeClr>
                </a:solidFill>
              </a:rPr>
              <a:t> de </a:t>
            </a:r>
            <a:r>
              <a:rPr lang="ro-RO" sz="1400" cap="none" dirty="0">
                <a:solidFill>
                  <a:schemeClr val="tx2">
                    <a:lumMod val="10000"/>
                    <a:lumOff val="90000"/>
                  </a:schemeClr>
                </a:solidFill>
              </a:rPr>
              <a:t>Invent</a:t>
            </a:r>
            <a:r>
              <a:rPr lang="fr-FR" sz="1400" cap="none" dirty="0">
                <a:solidFill>
                  <a:schemeClr val="tx2">
                    <a:lumMod val="10000"/>
                    <a:lumOff val="90000"/>
                  </a:schemeClr>
                </a:solidFill>
              </a:rPr>
              <a:t>ii si </a:t>
            </a:r>
            <a:r>
              <a:rPr lang="fr-FR" sz="1400" cap="none" dirty="0" err="1">
                <a:solidFill>
                  <a:schemeClr val="tx2">
                    <a:lumMod val="10000"/>
                    <a:lumOff val="90000"/>
                  </a:schemeClr>
                </a:solidFill>
              </a:rPr>
              <a:t>Idei</a:t>
            </a:r>
            <a:r>
              <a:rPr lang="fr-FR" sz="1400" cap="none" dirty="0">
                <a:solidFill>
                  <a:schemeClr val="tx2">
                    <a:lumMod val="10000"/>
                    <a:lumOff val="90000"/>
                  </a:schemeClr>
                </a:solidFill>
              </a:rPr>
              <a:t> Practice </a:t>
            </a:r>
            <a:r>
              <a:rPr lang="fr-FR" sz="1400" cap="none" dirty="0" err="1">
                <a:solidFill>
                  <a:schemeClr val="tx2">
                    <a:lumMod val="10000"/>
                    <a:lumOff val="90000"/>
                  </a:schemeClr>
                </a:solidFill>
              </a:rPr>
              <a:t>Invent</a:t>
            </a:r>
            <a:r>
              <a:rPr lang="fr-FR" sz="1400" cap="none" dirty="0">
                <a:solidFill>
                  <a:schemeClr val="tx2">
                    <a:lumMod val="10000"/>
                    <a:lumOff val="90000"/>
                  </a:schemeClr>
                </a:solidFill>
              </a:rPr>
              <a:t> – Invest Constantin-Marin </a:t>
            </a:r>
            <a:r>
              <a:rPr lang="fr-FR" sz="1400" cap="none" dirty="0" err="1">
                <a:solidFill>
                  <a:schemeClr val="tx2">
                    <a:lumMod val="10000"/>
                    <a:lumOff val="90000"/>
                  </a:schemeClr>
                </a:solidFill>
              </a:rPr>
              <a:t>Antohi</a:t>
            </a:r>
            <a:r>
              <a:rPr lang="fr-FR" sz="1400" cap="none" dirty="0">
                <a:solidFill>
                  <a:schemeClr val="tx2">
                    <a:lumMod val="10000"/>
                    <a:lumOff val="90000"/>
                  </a:schemeClr>
                </a:solidFill>
              </a:rPr>
              <a:t>, </a:t>
            </a:r>
            <a:r>
              <a:rPr lang="fr-FR" sz="1400" cap="none" dirty="0" err="1">
                <a:solidFill>
                  <a:schemeClr val="tx2">
                    <a:lumMod val="10000"/>
                    <a:lumOff val="90000"/>
                  </a:schemeClr>
                </a:solidFill>
              </a:rPr>
              <a:t>editia</a:t>
            </a:r>
            <a:r>
              <a:rPr lang="fr-FR" sz="1400" cap="none" dirty="0">
                <a:solidFill>
                  <a:schemeClr val="tx2">
                    <a:lumMod val="10000"/>
                    <a:lumOff val="90000"/>
                  </a:schemeClr>
                </a:solidFill>
              </a:rPr>
              <a:t> 12- a, Iasi, Romania</a:t>
            </a:r>
            <a:endParaRPr lang="en-US" sz="1400" cap="none" dirty="0">
              <a:solidFill>
                <a:schemeClr val="tx2">
                  <a:lumMod val="10000"/>
                  <a:lumOff val="90000"/>
                </a:schemeClr>
              </a:solidFill>
            </a:endParaRPr>
          </a:p>
        </p:txBody>
      </p:sp>
      <p:sp>
        <p:nvSpPr>
          <p:cNvPr id="20" name="Substituent text 1">
            <a:extLst>
              <a:ext uri="{FF2B5EF4-FFF2-40B4-BE49-F238E27FC236}">
                <a16:creationId xmlns:a16="http://schemas.microsoft.com/office/drawing/2014/main" xmlns="" id="{E46E371A-4E7C-4190-A7D6-B5CBF31DDC28}"/>
              </a:ext>
            </a:extLst>
          </p:cNvPr>
          <p:cNvSpPr txBox="1">
            <a:spLocks/>
          </p:cNvSpPr>
          <p:nvPr/>
        </p:nvSpPr>
        <p:spPr>
          <a:xfrm>
            <a:off x="157162" y="4249304"/>
            <a:ext cx="4588798" cy="18882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9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 defTabSz="4173538" fontAlgn="base">
              <a:spcBef>
                <a:spcPct val="0"/>
              </a:spcBef>
              <a:spcAft>
                <a:spcPct val="0"/>
              </a:spcAft>
            </a:pPr>
            <a:r>
              <a:rPr lang="en-US" sz="1100" dirty="0" err="1" smtClean="0">
                <a:solidFill>
                  <a:srgbClr val="C00000"/>
                </a:solidFill>
                <a:latin typeface="Arial" charset="0"/>
              </a:rPr>
              <a:t>Elemente</a:t>
            </a:r>
            <a:r>
              <a:rPr lang="en-US" sz="1100" dirty="0" smtClean="0">
                <a:solidFill>
                  <a:srgbClr val="C00000"/>
                </a:solidFill>
                <a:latin typeface="Arial" charset="0"/>
              </a:rPr>
              <a:t> constructive </a:t>
            </a:r>
            <a:r>
              <a:rPr lang="en-US" sz="1100" dirty="0" err="1" smtClean="0">
                <a:solidFill>
                  <a:srgbClr val="C00000"/>
                </a:solidFill>
                <a:latin typeface="Arial" charset="0"/>
              </a:rPr>
              <a:t>principale</a:t>
            </a:r>
            <a:r>
              <a:rPr lang="en-US" sz="1100" dirty="0" smtClean="0">
                <a:solidFill>
                  <a:srgbClr val="C00000"/>
                </a:solidFill>
                <a:latin typeface="Arial" charset="0"/>
              </a:rPr>
              <a:t> ale </a:t>
            </a:r>
            <a:r>
              <a:rPr lang="en-US" sz="1100" dirty="0" err="1" smtClean="0">
                <a:solidFill>
                  <a:srgbClr val="C00000"/>
                </a:solidFill>
                <a:latin typeface="Arial" charset="0"/>
              </a:rPr>
              <a:t>traductorului</a:t>
            </a:r>
            <a:r>
              <a:rPr lang="en-US" sz="1100" dirty="0" smtClean="0">
                <a:solidFill>
                  <a:srgbClr val="C00000"/>
                </a:solidFill>
                <a:latin typeface="Arial" charset="0"/>
              </a:rPr>
              <a:t>: </a:t>
            </a:r>
            <a:r>
              <a:rPr lang="en-US" sz="1100" dirty="0" err="1" smtClean="0">
                <a:solidFill>
                  <a:srgbClr val="C00000"/>
                </a:solidFill>
                <a:latin typeface="Arial" charset="0"/>
              </a:rPr>
              <a:t>Acesta</a:t>
            </a:r>
            <a:r>
              <a:rPr lang="en-US" sz="1100" dirty="0" smtClean="0">
                <a:solidFill>
                  <a:srgbClr val="C00000"/>
                </a:solidFill>
                <a:latin typeface="Arial" charset="0"/>
              </a:rPr>
              <a:t> </a:t>
            </a:r>
            <a:r>
              <a:rPr lang="en-US" sz="1100" dirty="0" err="1" smtClean="0">
                <a:solidFill>
                  <a:srgbClr val="C00000"/>
                </a:solidFill>
                <a:latin typeface="Arial" charset="0"/>
              </a:rPr>
              <a:t>este</a:t>
            </a:r>
            <a:r>
              <a:rPr lang="en-US" sz="1100" dirty="0" smtClean="0">
                <a:solidFill>
                  <a:srgbClr val="C00000"/>
                </a:solidFill>
                <a:latin typeface="Arial" charset="0"/>
              </a:rPr>
              <a:t>  </a:t>
            </a:r>
            <a:r>
              <a:rPr lang="en-US" sz="1100" dirty="0" err="1" smtClean="0">
                <a:solidFill>
                  <a:srgbClr val="C00000"/>
                </a:solidFill>
                <a:latin typeface="Arial" charset="0"/>
              </a:rPr>
              <a:t>compus</a:t>
            </a:r>
            <a:r>
              <a:rPr lang="en-US" sz="1100" dirty="0" smtClean="0">
                <a:solidFill>
                  <a:srgbClr val="C00000"/>
                </a:solidFill>
                <a:latin typeface="Arial" charset="0"/>
              </a:rPr>
              <a:t> din </a:t>
            </a:r>
            <a:r>
              <a:rPr lang="en-US" sz="1100" dirty="0" err="1" smtClean="0">
                <a:solidFill>
                  <a:srgbClr val="C00000"/>
                </a:solidFill>
                <a:latin typeface="Arial" charset="0"/>
              </a:rPr>
              <a:t>doi</a:t>
            </a:r>
            <a:r>
              <a:rPr lang="en-US" sz="1100" dirty="0" smtClean="0">
                <a:solidFill>
                  <a:srgbClr val="C00000"/>
                </a:solidFill>
                <a:latin typeface="Arial" charset="0"/>
              </a:rPr>
              <a:t> </a:t>
            </a:r>
            <a:r>
              <a:rPr lang="en-US" sz="1100" dirty="0" err="1" smtClean="0">
                <a:solidFill>
                  <a:srgbClr val="C00000"/>
                </a:solidFill>
                <a:latin typeface="Arial" charset="0"/>
              </a:rPr>
              <a:t>electrozi</a:t>
            </a:r>
            <a:r>
              <a:rPr lang="en-US" sz="1100" dirty="0" smtClean="0">
                <a:solidFill>
                  <a:srgbClr val="C00000"/>
                </a:solidFill>
                <a:latin typeface="Arial" charset="0"/>
              </a:rPr>
              <a:t> </a:t>
            </a:r>
            <a:r>
              <a:rPr lang="en-US" sz="1100" dirty="0" err="1" smtClean="0">
                <a:solidFill>
                  <a:srgbClr val="C00000"/>
                </a:solidFill>
                <a:latin typeface="Arial" charset="0"/>
              </a:rPr>
              <a:t>metalici</a:t>
            </a:r>
            <a:r>
              <a:rPr lang="en-US" sz="1100" dirty="0" smtClean="0">
                <a:solidFill>
                  <a:srgbClr val="C00000"/>
                </a:solidFill>
                <a:latin typeface="Arial" charset="0"/>
              </a:rPr>
              <a:t> </a:t>
            </a:r>
            <a:r>
              <a:rPr lang="en-US" sz="1100" dirty="0" err="1" smtClean="0">
                <a:solidFill>
                  <a:srgbClr val="C00000"/>
                </a:solidFill>
                <a:latin typeface="Arial" charset="0"/>
              </a:rPr>
              <a:t>inoxidabili</a:t>
            </a:r>
            <a:r>
              <a:rPr lang="en-US" sz="1100" dirty="0" smtClean="0">
                <a:solidFill>
                  <a:srgbClr val="C00000"/>
                </a:solidFill>
                <a:latin typeface="Arial" charset="0"/>
              </a:rPr>
              <a:t> (</a:t>
            </a:r>
            <a:r>
              <a:rPr lang="en-US" sz="1100" dirty="0" err="1" smtClean="0">
                <a:solidFill>
                  <a:srgbClr val="C00000"/>
                </a:solidFill>
                <a:latin typeface="Arial" charset="0"/>
              </a:rPr>
              <a:t>intre</a:t>
            </a:r>
            <a:r>
              <a:rPr lang="en-US" sz="1100" dirty="0" smtClean="0">
                <a:solidFill>
                  <a:srgbClr val="C00000"/>
                </a:solidFill>
                <a:latin typeface="Arial" charset="0"/>
              </a:rPr>
              <a:t> care </a:t>
            </a:r>
            <a:r>
              <a:rPr lang="en-US" sz="1100" dirty="0" err="1" smtClean="0">
                <a:solidFill>
                  <a:srgbClr val="C00000"/>
                </a:solidFill>
                <a:latin typeface="Arial" charset="0"/>
              </a:rPr>
              <a:t>umiditatea</a:t>
            </a:r>
            <a:r>
              <a:rPr lang="en-US" sz="1100" dirty="0" smtClean="0">
                <a:solidFill>
                  <a:srgbClr val="C00000"/>
                </a:solidFill>
                <a:latin typeface="Arial" charset="0"/>
              </a:rPr>
              <a:t> </a:t>
            </a:r>
            <a:r>
              <a:rPr lang="en-US" sz="1100" dirty="0" err="1" smtClean="0">
                <a:solidFill>
                  <a:srgbClr val="C00000"/>
                </a:solidFill>
                <a:latin typeface="Arial" charset="0"/>
              </a:rPr>
              <a:t>va</a:t>
            </a:r>
            <a:r>
              <a:rPr lang="en-US" sz="1100" dirty="0" smtClean="0">
                <a:solidFill>
                  <a:srgbClr val="C00000"/>
                </a:solidFill>
                <a:latin typeface="Arial" charset="0"/>
              </a:rPr>
              <a:t> </a:t>
            </a:r>
            <a:r>
              <a:rPr lang="en-US" sz="1100" dirty="0" err="1" smtClean="0">
                <a:solidFill>
                  <a:srgbClr val="C00000"/>
                </a:solidFill>
                <a:latin typeface="Arial" charset="0"/>
              </a:rPr>
              <a:t>determina</a:t>
            </a:r>
            <a:r>
              <a:rPr lang="en-US" sz="1100" dirty="0" smtClean="0">
                <a:solidFill>
                  <a:srgbClr val="C00000"/>
                </a:solidFill>
                <a:latin typeface="Arial" charset="0"/>
              </a:rPr>
              <a:t> </a:t>
            </a:r>
            <a:r>
              <a:rPr lang="en-US" sz="1100" dirty="0" err="1" smtClean="0">
                <a:solidFill>
                  <a:srgbClr val="C00000"/>
                </a:solidFill>
                <a:latin typeface="Arial" charset="0"/>
              </a:rPr>
              <a:t>formarea</a:t>
            </a:r>
            <a:r>
              <a:rPr lang="en-US" sz="1100" dirty="0" smtClean="0">
                <a:solidFill>
                  <a:srgbClr val="C00000"/>
                </a:solidFill>
                <a:latin typeface="Arial" charset="0"/>
              </a:rPr>
              <a:t> </a:t>
            </a:r>
            <a:r>
              <a:rPr lang="en-US" sz="1100" dirty="0" err="1" smtClean="0">
                <a:solidFill>
                  <a:srgbClr val="C00000"/>
                </a:solidFill>
                <a:latin typeface="Arial" charset="0"/>
              </a:rPr>
              <a:t>unei</a:t>
            </a:r>
            <a:r>
              <a:rPr lang="en-US" sz="1100" dirty="0" smtClean="0">
                <a:solidFill>
                  <a:srgbClr val="C00000"/>
                </a:solidFill>
                <a:latin typeface="Arial" charset="0"/>
              </a:rPr>
              <a:t>  </a:t>
            </a:r>
            <a:r>
              <a:rPr lang="en-US" sz="1100" dirty="0" err="1" smtClean="0">
                <a:solidFill>
                  <a:srgbClr val="C00000"/>
                </a:solidFill>
                <a:latin typeface="Arial" charset="0"/>
              </a:rPr>
              <a:t>rezistente</a:t>
            </a:r>
            <a:r>
              <a:rPr lang="en-US" sz="1100" dirty="0" smtClean="0">
                <a:solidFill>
                  <a:srgbClr val="C00000"/>
                </a:solidFill>
                <a:latin typeface="Arial" charset="0"/>
              </a:rPr>
              <a:t> Rx), </a:t>
            </a:r>
            <a:r>
              <a:rPr lang="en-US" sz="1100" dirty="0" err="1" smtClean="0">
                <a:solidFill>
                  <a:srgbClr val="C00000"/>
                </a:solidFill>
                <a:latin typeface="Arial" charset="0"/>
              </a:rPr>
              <a:t>conectati</a:t>
            </a:r>
            <a:r>
              <a:rPr lang="en-US" sz="1100" dirty="0" smtClean="0">
                <a:solidFill>
                  <a:srgbClr val="C00000"/>
                </a:solidFill>
                <a:latin typeface="Arial" charset="0"/>
              </a:rPr>
              <a:t> in </a:t>
            </a:r>
            <a:r>
              <a:rPr lang="en-US" sz="1100" dirty="0" err="1" smtClean="0">
                <a:solidFill>
                  <a:srgbClr val="C00000"/>
                </a:solidFill>
                <a:latin typeface="Arial" charset="0"/>
              </a:rPr>
              <a:t>serie</a:t>
            </a:r>
            <a:r>
              <a:rPr lang="en-US" sz="1100" dirty="0" smtClean="0">
                <a:solidFill>
                  <a:srgbClr val="C00000"/>
                </a:solidFill>
                <a:latin typeface="Arial" charset="0"/>
              </a:rPr>
              <a:t> </a:t>
            </a:r>
            <a:r>
              <a:rPr lang="en-US" sz="1100" dirty="0" err="1" smtClean="0">
                <a:solidFill>
                  <a:srgbClr val="C00000"/>
                </a:solidFill>
                <a:latin typeface="Arial" charset="0"/>
              </a:rPr>
              <a:t>printr</a:t>
            </a:r>
            <a:r>
              <a:rPr lang="en-US" sz="1100" dirty="0" smtClean="0">
                <a:solidFill>
                  <a:srgbClr val="C00000"/>
                </a:solidFill>
                <a:latin typeface="Arial" charset="0"/>
              </a:rPr>
              <a:t>-o </a:t>
            </a:r>
            <a:r>
              <a:rPr lang="en-US" sz="1100" dirty="0" err="1" smtClean="0">
                <a:solidFill>
                  <a:srgbClr val="C00000"/>
                </a:solidFill>
                <a:latin typeface="Arial" charset="0"/>
              </a:rPr>
              <a:t>rezistenta</a:t>
            </a:r>
            <a:r>
              <a:rPr lang="en-US" sz="1100" dirty="0" smtClean="0">
                <a:solidFill>
                  <a:srgbClr val="C00000"/>
                </a:solidFill>
                <a:latin typeface="Arial" charset="0"/>
              </a:rPr>
              <a:t>  etalon R </a:t>
            </a:r>
            <a:r>
              <a:rPr lang="en-US" sz="1100" dirty="0" err="1" smtClean="0">
                <a:solidFill>
                  <a:srgbClr val="C00000"/>
                </a:solidFill>
                <a:latin typeface="Arial" charset="0"/>
              </a:rPr>
              <a:t>intr</a:t>
            </a:r>
            <a:r>
              <a:rPr lang="en-US" sz="1100" dirty="0" smtClean="0">
                <a:solidFill>
                  <a:srgbClr val="C00000"/>
                </a:solidFill>
                <a:latin typeface="Arial" charset="0"/>
              </a:rPr>
              <a:t>-un circuit </a:t>
            </a:r>
            <a:r>
              <a:rPr lang="en-US" sz="1100" dirty="0" err="1" smtClean="0">
                <a:solidFill>
                  <a:srgbClr val="C00000"/>
                </a:solidFill>
                <a:latin typeface="Arial" charset="0"/>
              </a:rPr>
              <a:t>alimentat</a:t>
            </a:r>
            <a:r>
              <a:rPr lang="en-US" sz="1100" dirty="0" smtClean="0">
                <a:solidFill>
                  <a:srgbClr val="C00000"/>
                </a:solidFill>
                <a:latin typeface="Arial" charset="0"/>
              </a:rPr>
              <a:t> de la un generator G de </a:t>
            </a:r>
            <a:r>
              <a:rPr lang="en-US" sz="1100" dirty="0" err="1" smtClean="0">
                <a:solidFill>
                  <a:srgbClr val="C00000"/>
                </a:solidFill>
                <a:latin typeface="Arial" charset="0"/>
              </a:rPr>
              <a:t>curent</a:t>
            </a:r>
            <a:r>
              <a:rPr lang="en-US" sz="1100" dirty="0" smtClean="0">
                <a:solidFill>
                  <a:srgbClr val="C00000"/>
                </a:solidFill>
                <a:latin typeface="Arial" charset="0"/>
              </a:rPr>
              <a:t> </a:t>
            </a:r>
            <a:r>
              <a:rPr lang="en-US" sz="1100" dirty="0" err="1" smtClean="0">
                <a:solidFill>
                  <a:srgbClr val="C00000"/>
                </a:solidFill>
                <a:latin typeface="Arial" charset="0"/>
              </a:rPr>
              <a:t>alternativ</a:t>
            </a:r>
            <a:r>
              <a:rPr lang="en-US" sz="1100" dirty="0" smtClean="0">
                <a:solidFill>
                  <a:srgbClr val="C00000"/>
                </a:solidFill>
                <a:latin typeface="Arial" charset="0"/>
              </a:rPr>
              <a:t> cu </a:t>
            </a:r>
            <a:r>
              <a:rPr lang="en-US" sz="1100" dirty="0" err="1" smtClean="0">
                <a:solidFill>
                  <a:srgbClr val="C00000"/>
                </a:solidFill>
                <a:latin typeface="Arial" charset="0"/>
              </a:rPr>
              <a:t>frecventa</a:t>
            </a:r>
            <a:r>
              <a:rPr lang="en-US" sz="1100" dirty="0" smtClean="0">
                <a:solidFill>
                  <a:srgbClr val="C00000"/>
                </a:solidFill>
                <a:latin typeface="Arial" charset="0"/>
              </a:rPr>
              <a:t> mare, </a:t>
            </a:r>
            <a:r>
              <a:rPr lang="en-US" sz="1100" dirty="0" err="1" smtClean="0">
                <a:solidFill>
                  <a:srgbClr val="C00000"/>
                </a:solidFill>
                <a:latin typeface="Arial" charset="0"/>
              </a:rPr>
              <a:t>pentru</a:t>
            </a:r>
            <a:r>
              <a:rPr lang="en-US" sz="1100" dirty="0" smtClean="0">
                <a:solidFill>
                  <a:srgbClr val="C00000"/>
                </a:solidFill>
                <a:latin typeface="Arial" charset="0"/>
              </a:rPr>
              <a:t> a nu </a:t>
            </a:r>
            <a:r>
              <a:rPr lang="en-US" sz="1100" dirty="0" err="1" smtClean="0">
                <a:solidFill>
                  <a:srgbClr val="C00000"/>
                </a:solidFill>
                <a:latin typeface="Arial" charset="0"/>
              </a:rPr>
              <a:t>polariza</a:t>
            </a:r>
            <a:r>
              <a:rPr lang="en-US" sz="1100" dirty="0" smtClean="0">
                <a:solidFill>
                  <a:srgbClr val="C00000"/>
                </a:solidFill>
                <a:latin typeface="Arial" charset="0"/>
              </a:rPr>
              <a:t> </a:t>
            </a:r>
            <a:r>
              <a:rPr lang="en-US" sz="1100" dirty="0" err="1" smtClean="0">
                <a:solidFill>
                  <a:srgbClr val="C00000"/>
                </a:solidFill>
                <a:latin typeface="Arial" charset="0"/>
              </a:rPr>
              <a:t>electrozii</a:t>
            </a:r>
            <a:r>
              <a:rPr lang="en-US" sz="1100" dirty="0" smtClean="0">
                <a:solidFill>
                  <a:srgbClr val="C00000"/>
                </a:solidFill>
                <a:latin typeface="Arial" charset="0"/>
              </a:rPr>
              <a:t>. La </a:t>
            </a:r>
            <a:r>
              <a:rPr lang="en-US" sz="1100" dirty="0" err="1" smtClean="0">
                <a:solidFill>
                  <a:srgbClr val="C00000"/>
                </a:solidFill>
                <a:latin typeface="Arial" charset="0"/>
              </a:rPr>
              <a:t>bornele</a:t>
            </a:r>
            <a:r>
              <a:rPr lang="en-US" sz="1100" dirty="0" smtClean="0">
                <a:solidFill>
                  <a:srgbClr val="C00000"/>
                </a:solidFill>
                <a:latin typeface="Arial" charset="0"/>
              </a:rPr>
              <a:t> </a:t>
            </a:r>
            <a:r>
              <a:rPr lang="en-US" sz="1100" dirty="0" err="1" smtClean="0">
                <a:solidFill>
                  <a:srgbClr val="C00000"/>
                </a:solidFill>
                <a:latin typeface="Arial" charset="0"/>
              </a:rPr>
              <a:t>rezistentei</a:t>
            </a:r>
            <a:r>
              <a:rPr lang="en-US" sz="1100" dirty="0" smtClean="0">
                <a:solidFill>
                  <a:srgbClr val="C00000"/>
                </a:solidFill>
                <a:latin typeface="Arial" charset="0"/>
              </a:rPr>
              <a:t> etalon se </a:t>
            </a:r>
            <a:r>
              <a:rPr lang="en-US" sz="1100" dirty="0" err="1" smtClean="0">
                <a:solidFill>
                  <a:srgbClr val="C00000"/>
                </a:solidFill>
                <a:latin typeface="Arial" charset="0"/>
              </a:rPr>
              <a:t>masoara</a:t>
            </a:r>
            <a:r>
              <a:rPr lang="en-US" sz="1100" dirty="0" smtClean="0">
                <a:solidFill>
                  <a:srgbClr val="C00000"/>
                </a:solidFill>
                <a:latin typeface="Arial" charset="0"/>
              </a:rPr>
              <a:t> o </a:t>
            </a:r>
            <a:r>
              <a:rPr lang="en-US" sz="1100" dirty="0" err="1" smtClean="0">
                <a:solidFill>
                  <a:srgbClr val="C00000"/>
                </a:solidFill>
                <a:latin typeface="Arial" charset="0"/>
              </a:rPr>
              <a:t>tensiune</a:t>
            </a:r>
            <a:r>
              <a:rPr lang="en-US" sz="1100" dirty="0" smtClean="0">
                <a:solidFill>
                  <a:srgbClr val="C00000"/>
                </a:solidFill>
                <a:latin typeface="Arial" charset="0"/>
              </a:rPr>
              <a:t> </a:t>
            </a:r>
            <a:r>
              <a:rPr lang="en-US" sz="1100" dirty="0" err="1" smtClean="0">
                <a:solidFill>
                  <a:srgbClr val="C00000"/>
                </a:solidFill>
                <a:latin typeface="Arial" charset="0"/>
              </a:rPr>
              <a:t>proportionala</a:t>
            </a:r>
            <a:r>
              <a:rPr lang="en-US" sz="1100" dirty="0" smtClean="0">
                <a:solidFill>
                  <a:srgbClr val="C00000"/>
                </a:solidFill>
                <a:latin typeface="Arial" charset="0"/>
              </a:rPr>
              <a:t> cu </a:t>
            </a:r>
            <a:r>
              <a:rPr lang="en-US" sz="1100" dirty="0" err="1" smtClean="0">
                <a:solidFill>
                  <a:srgbClr val="C00000"/>
                </a:solidFill>
                <a:latin typeface="Arial" charset="0"/>
              </a:rPr>
              <a:t>curentul</a:t>
            </a:r>
            <a:r>
              <a:rPr lang="en-US" sz="1100" dirty="0" smtClean="0">
                <a:solidFill>
                  <a:srgbClr val="C00000"/>
                </a:solidFill>
                <a:latin typeface="Arial" charset="0"/>
              </a:rPr>
              <a:t> care </a:t>
            </a:r>
            <a:r>
              <a:rPr lang="en-US" sz="1100" dirty="0" err="1" smtClean="0">
                <a:solidFill>
                  <a:srgbClr val="C00000"/>
                </a:solidFill>
                <a:latin typeface="Arial" charset="0"/>
              </a:rPr>
              <a:t>ia</a:t>
            </a:r>
            <a:r>
              <a:rPr lang="en-US" sz="1100" dirty="0" smtClean="0">
                <a:solidFill>
                  <a:srgbClr val="C00000"/>
                </a:solidFill>
                <a:latin typeface="Arial" charset="0"/>
              </a:rPr>
              <a:t> </a:t>
            </a:r>
            <a:r>
              <a:rPr lang="en-US" sz="1100" dirty="0" err="1" smtClean="0">
                <a:solidFill>
                  <a:srgbClr val="C00000"/>
                </a:solidFill>
                <a:latin typeface="Arial" charset="0"/>
              </a:rPr>
              <a:t>nastere</a:t>
            </a:r>
            <a:r>
              <a:rPr lang="en-US" sz="1100" dirty="0" smtClean="0">
                <a:solidFill>
                  <a:srgbClr val="C00000"/>
                </a:solidFill>
                <a:latin typeface="Arial" charset="0"/>
              </a:rPr>
              <a:t> </a:t>
            </a:r>
            <a:r>
              <a:rPr lang="en-US" sz="1100" dirty="0" err="1" smtClean="0">
                <a:solidFill>
                  <a:srgbClr val="C00000"/>
                </a:solidFill>
                <a:latin typeface="Arial" charset="0"/>
              </a:rPr>
              <a:t>prin</a:t>
            </a:r>
            <a:r>
              <a:rPr lang="en-US" sz="1100" dirty="0" smtClean="0">
                <a:solidFill>
                  <a:srgbClr val="C00000"/>
                </a:solidFill>
                <a:latin typeface="Arial" charset="0"/>
              </a:rPr>
              <a:t>  </a:t>
            </a:r>
            <a:r>
              <a:rPr lang="en-US" sz="1100" dirty="0" err="1" smtClean="0">
                <a:solidFill>
                  <a:srgbClr val="C00000"/>
                </a:solidFill>
                <a:latin typeface="Arial" charset="0"/>
              </a:rPr>
              <a:t>circuitul</a:t>
            </a:r>
            <a:r>
              <a:rPr lang="en-US" sz="1100" dirty="0" smtClean="0">
                <a:solidFill>
                  <a:srgbClr val="C00000"/>
                </a:solidFill>
                <a:latin typeface="Arial" charset="0"/>
              </a:rPr>
              <a:t> in care </a:t>
            </a:r>
            <a:r>
              <a:rPr lang="en-US" sz="1100" dirty="0" err="1" smtClean="0">
                <a:solidFill>
                  <a:srgbClr val="C00000"/>
                </a:solidFill>
                <a:latin typeface="Arial" charset="0"/>
              </a:rPr>
              <a:t>este</a:t>
            </a:r>
            <a:r>
              <a:rPr lang="en-US" sz="1100" dirty="0" smtClean="0">
                <a:solidFill>
                  <a:srgbClr val="C00000"/>
                </a:solidFill>
                <a:latin typeface="Arial" charset="0"/>
              </a:rPr>
              <a:t> </a:t>
            </a:r>
            <a:r>
              <a:rPr lang="en-US" sz="1100" dirty="0" err="1" smtClean="0">
                <a:solidFill>
                  <a:srgbClr val="C00000"/>
                </a:solidFill>
                <a:latin typeface="Arial" charset="0"/>
              </a:rPr>
              <a:t>inclusa</a:t>
            </a:r>
            <a:r>
              <a:rPr lang="en-US" sz="1100" dirty="0" smtClean="0">
                <a:solidFill>
                  <a:srgbClr val="C00000"/>
                </a:solidFill>
                <a:latin typeface="Arial" charset="0"/>
              </a:rPr>
              <a:t> </a:t>
            </a:r>
            <a:r>
              <a:rPr lang="en-US" sz="1100" dirty="0" err="1" smtClean="0">
                <a:solidFill>
                  <a:srgbClr val="C00000"/>
                </a:solidFill>
                <a:latin typeface="Arial" charset="0"/>
              </a:rPr>
              <a:t>si</a:t>
            </a:r>
            <a:r>
              <a:rPr lang="en-US" sz="1100" dirty="0" smtClean="0">
                <a:solidFill>
                  <a:srgbClr val="C00000"/>
                </a:solidFill>
                <a:latin typeface="Arial" charset="0"/>
              </a:rPr>
              <a:t> </a:t>
            </a:r>
            <a:r>
              <a:rPr lang="en-US" sz="1100" dirty="0" err="1" smtClean="0">
                <a:solidFill>
                  <a:srgbClr val="C00000"/>
                </a:solidFill>
                <a:latin typeface="Arial" charset="0"/>
              </a:rPr>
              <a:t>rezistenta</a:t>
            </a:r>
            <a:r>
              <a:rPr lang="en-US" sz="1100" dirty="0" smtClean="0">
                <a:solidFill>
                  <a:srgbClr val="C00000"/>
                </a:solidFill>
                <a:latin typeface="Arial" charset="0"/>
              </a:rPr>
              <a:t> Rx, care </a:t>
            </a:r>
            <a:r>
              <a:rPr lang="en-US" sz="1100" dirty="0" err="1" smtClean="0">
                <a:solidFill>
                  <a:srgbClr val="C00000"/>
                </a:solidFill>
                <a:latin typeface="Arial" charset="0"/>
              </a:rPr>
              <a:t>variaza</a:t>
            </a:r>
            <a:r>
              <a:rPr lang="en-US" sz="1100" dirty="0" smtClean="0">
                <a:solidFill>
                  <a:srgbClr val="C00000"/>
                </a:solidFill>
                <a:latin typeface="Arial" charset="0"/>
              </a:rPr>
              <a:t> in </a:t>
            </a:r>
            <a:r>
              <a:rPr lang="en-US" sz="1100" dirty="0" err="1" smtClean="0">
                <a:solidFill>
                  <a:srgbClr val="C00000"/>
                </a:solidFill>
                <a:latin typeface="Arial" charset="0"/>
              </a:rPr>
              <a:t>functie</a:t>
            </a:r>
            <a:r>
              <a:rPr lang="en-US" sz="1100" dirty="0" smtClean="0">
                <a:solidFill>
                  <a:srgbClr val="C00000"/>
                </a:solidFill>
                <a:latin typeface="Arial" charset="0"/>
              </a:rPr>
              <a:t> de </a:t>
            </a:r>
            <a:r>
              <a:rPr lang="en-US" sz="1100" dirty="0" err="1" smtClean="0">
                <a:solidFill>
                  <a:srgbClr val="C00000"/>
                </a:solidFill>
                <a:latin typeface="Arial" charset="0"/>
              </a:rPr>
              <a:t>continutul</a:t>
            </a:r>
            <a:r>
              <a:rPr lang="en-US" sz="1100" dirty="0" smtClean="0">
                <a:solidFill>
                  <a:srgbClr val="C00000"/>
                </a:solidFill>
                <a:latin typeface="Arial" charset="0"/>
              </a:rPr>
              <a:t> de </a:t>
            </a:r>
            <a:r>
              <a:rPr lang="en-US" sz="1100" dirty="0" err="1" smtClean="0">
                <a:solidFill>
                  <a:srgbClr val="C00000"/>
                </a:solidFill>
                <a:latin typeface="Arial" charset="0"/>
              </a:rPr>
              <a:t>umiditate</a:t>
            </a:r>
            <a:r>
              <a:rPr lang="en-US" sz="1100" dirty="0" smtClean="0">
                <a:solidFill>
                  <a:srgbClr val="C00000"/>
                </a:solidFill>
                <a:latin typeface="Arial" charset="0"/>
              </a:rPr>
              <a:t> din </a:t>
            </a:r>
            <a:r>
              <a:rPr lang="en-US" sz="1100" dirty="0" err="1" smtClean="0">
                <a:solidFill>
                  <a:srgbClr val="C00000"/>
                </a:solidFill>
                <a:latin typeface="Arial" charset="0"/>
              </a:rPr>
              <a:t>aerul</a:t>
            </a:r>
            <a:r>
              <a:rPr lang="en-US" sz="1100" dirty="0" smtClean="0">
                <a:solidFill>
                  <a:srgbClr val="C00000"/>
                </a:solidFill>
                <a:latin typeface="Arial" charset="0"/>
              </a:rPr>
              <a:t> </a:t>
            </a:r>
            <a:r>
              <a:rPr lang="en-US" sz="1100" dirty="0" err="1" smtClean="0">
                <a:solidFill>
                  <a:srgbClr val="C00000"/>
                </a:solidFill>
                <a:latin typeface="Arial" charset="0"/>
              </a:rPr>
              <a:t>dintre</a:t>
            </a:r>
            <a:r>
              <a:rPr lang="en-US" sz="1100" dirty="0" smtClean="0">
                <a:solidFill>
                  <a:srgbClr val="C00000"/>
                </a:solidFill>
                <a:latin typeface="Arial" charset="0"/>
              </a:rPr>
              <a:t> </a:t>
            </a:r>
            <a:r>
              <a:rPr lang="en-US" sz="1100" dirty="0" err="1" smtClean="0">
                <a:solidFill>
                  <a:srgbClr val="C00000"/>
                </a:solidFill>
                <a:latin typeface="Arial" charset="0"/>
              </a:rPr>
              <a:t>electrozi</a:t>
            </a:r>
            <a:r>
              <a:rPr lang="en-US" sz="1100" dirty="0" smtClean="0">
                <a:solidFill>
                  <a:srgbClr val="C00000"/>
                </a:solidFill>
                <a:latin typeface="Arial" charset="0"/>
              </a:rPr>
              <a:t>/</a:t>
            </a:r>
            <a:r>
              <a:rPr lang="en-US" sz="1100" dirty="0" err="1" smtClean="0">
                <a:solidFill>
                  <a:srgbClr val="C00000"/>
                </a:solidFill>
                <a:latin typeface="Arial" charset="0"/>
              </a:rPr>
              <a:t>respectiv</a:t>
            </a:r>
            <a:r>
              <a:rPr lang="en-US" sz="1100" dirty="0" smtClean="0">
                <a:solidFill>
                  <a:srgbClr val="C00000"/>
                </a:solidFill>
                <a:latin typeface="Arial" charset="0"/>
              </a:rPr>
              <a:t> de </a:t>
            </a:r>
            <a:r>
              <a:rPr lang="en-US" sz="1100" dirty="0" err="1" smtClean="0">
                <a:solidFill>
                  <a:srgbClr val="C00000"/>
                </a:solidFill>
                <a:latin typeface="Arial" charset="0"/>
              </a:rPr>
              <a:t>solutia</a:t>
            </a:r>
            <a:r>
              <a:rPr lang="en-US" sz="1100" dirty="0" smtClean="0">
                <a:solidFill>
                  <a:srgbClr val="C00000"/>
                </a:solidFill>
                <a:latin typeface="Arial" charset="0"/>
              </a:rPr>
              <a:t> de </a:t>
            </a:r>
            <a:r>
              <a:rPr lang="en-US" sz="1100" dirty="0" err="1" smtClean="0">
                <a:solidFill>
                  <a:srgbClr val="C00000"/>
                </a:solidFill>
                <a:latin typeface="Arial" charset="0"/>
              </a:rPr>
              <a:t>electrolit</a:t>
            </a:r>
            <a:r>
              <a:rPr lang="en-US" sz="1100" dirty="0" smtClean="0">
                <a:solidFill>
                  <a:srgbClr val="C00000"/>
                </a:solidFill>
                <a:latin typeface="Arial" charset="0"/>
              </a:rPr>
              <a:t> a </a:t>
            </a:r>
            <a:r>
              <a:rPr lang="en-US" sz="1100" dirty="0" err="1" smtClean="0">
                <a:solidFill>
                  <a:srgbClr val="C00000"/>
                </a:solidFill>
                <a:latin typeface="Arial" charset="0"/>
              </a:rPr>
              <a:t>solului</a:t>
            </a:r>
            <a:r>
              <a:rPr lang="en-US" sz="1100" dirty="0" smtClean="0">
                <a:solidFill>
                  <a:srgbClr val="C00000"/>
                </a:solidFill>
                <a:latin typeface="Arial" charset="0"/>
              </a:rPr>
              <a:t> </a:t>
            </a:r>
            <a:r>
              <a:rPr lang="en-US" sz="1100" dirty="0" err="1" smtClean="0">
                <a:solidFill>
                  <a:srgbClr val="C00000"/>
                </a:solidFill>
                <a:latin typeface="Arial" charset="0"/>
              </a:rPr>
              <a:t>dintre</a:t>
            </a:r>
            <a:r>
              <a:rPr lang="en-US" sz="1100" dirty="0" smtClean="0">
                <a:solidFill>
                  <a:srgbClr val="C00000"/>
                </a:solidFill>
                <a:latin typeface="Arial" charset="0"/>
              </a:rPr>
              <a:t> </a:t>
            </a:r>
            <a:r>
              <a:rPr lang="en-US" sz="1100" dirty="0" err="1" smtClean="0">
                <a:solidFill>
                  <a:srgbClr val="C00000"/>
                </a:solidFill>
                <a:latin typeface="Arial" charset="0"/>
              </a:rPr>
              <a:t>electrozi</a:t>
            </a:r>
            <a:r>
              <a:rPr lang="en-US" sz="1100" dirty="0" smtClean="0">
                <a:solidFill>
                  <a:srgbClr val="C00000"/>
                </a:solidFill>
                <a:latin typeface="Arial" charset="0"/>
              </a:rPr>
              <a:t>)</a:t>
            </a:r>
          </a:p>
          <a:p>
            <a:pPr lvl="0" algn="just" defTabSz="4173538" fontAlgn="base">
              <a:spcBef>
                <a:spcPct val="0"/>
              </a:spcBef>
              <a:spcAft>
                <a:spcPct val="0"/>
              </a:spcAft>
            </a:pPr>
            <a:endParaRPr lang="en-US" sz="1100" b="1" dirty="0">
              <a:solidFill>
                <a:srgbClr val="C00000"/>
              </a:solidFill>
              <a:latin typeface="Arial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302026" y="25352"/>
            <a:ext cx="979998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C00000"/>
                </a:solidFill>
              </a:rPr>
              <a:t>TRADUCTOR de UMIDITATE </a:t>
            </a:r>
            <a:r>
              <a:rPr lang="en-US" sz="2000" b="1" dirty="0" err="1" smtClean="0">
                <a:solidFill>
                  <a:srgbClr val="C00000"/>
                </a:solidFill>
              </a:rPr>
              <a:t>si</a:t>
            </a:r>
            <a:r>
              <a:rPr lang="en-US" sz="2000" b="1" dirty="0" smtClean="0">
                <a:solidFill>
                  <a:srgbClr val="C00000"/>
                </a:solidFill>
              </a:rPr>
              <a:t> TEMPERATURA SOL/AER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1760" y="2140950"/>
            <a:ext cx="4581939" cy="19543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100" dirty="0" smtClean="0">
                <a:solidFill>
                  <a:schemeClr val="accent1">
                    <a:lumMod val="50000"/>
                  </a:schemeClr>
                </a:solidFill>
              </a:rPr>
              <a:t>Este </a:t>
            </a:r>
            <a:r>
              <a:rPr lang="en-US" sz="1100" dirty="0" smtClean="0">
                <a:solidFill>
                  <a:schemeClr val="accent1">
                    <a:lumMod val="50000"/>
                  </a:schemeClr>
                </a:solidFill>
              </a:rPr>
              <a:t>un </a:t>
            </a:r>
            <a:r>
              <a:rPr lang="en-US" sz="1100" dirty="0" err="1" smtClean="0">
                <a:solidFill>
                  <a:schemeClr val="accent1">
                    <a:lumMod val="50000"/>
                  </a:schemeClr>
                </a:solidFill>
              </a:rPr>
              <a:t>traductor</a:t>
            </a:r>
            <a:r>
              <a:rPr lang="en-US" sz="1100" dirty="0" smtClean="0">
                <a:solidFill>
                  <a:schemeClr val="accent1">
                    <a:lumMod val="50000"/>
                  </a:schemeClr>
                </a:solidFill>
              </a:rPr>
              <a:t>  </a:t>
            </a:r>
            <a:r>
              <a:rPr lang="en-US" sz="1100" dirty="0" err="1" smtClean="0">
                <a:solidFill>
                  <a:schemeClr val="accent1">
                    <a:lumMod val="50000"/>
                  </a:schemeClr>
                </a:solidFill>
              </a:rPr>
              <a:t>destinat</a:t>
            </a:r>
            <a:r>
              <a:rPr lang="en-US" sz="11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1100" dirty="0" err="1" smtClean="0">
                <a:solidFill>
                  <a:schemeClr val="accent1">
                    <a:lumMod val="50000"/>
                  </a:schemeClr>
                </a:solidFill>
              </a:rPr>
              <a:t>masuratorilor</a:t>
            </a:r>
            <a:r>
              <a:rPr lang="en-US" sz="11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1100" dirty="0" err="1" smtClean="0">
                <a:solidFill>
                  <a:schemeClr val="accent1">
                    <a:lumMod val="50000"/>
                  </a:schemeClr>
                </a:solidFill>
              </a:rPr>
              <a:t>concomitente</a:t>
            </a:r>
            <a:r>
              <a:rPr lang="en-US" sz="1100" dirty="0" smtClean="0">
                <a:solidFill>
                  <a:schemeClr val="accent1">
                    <a:lumMod val="50000"/>
                  </a:schemeClr>
                </a:solidFill>
              </a:rPr>
              <a:t> de  </a:t>
            </a:r>
            <a:r>
              <a:rPr lang="en-US" sz="1100" dirty="0" err="1" smtClean="0">
                <a:solidFill>
                  <a:schemeClr val="accent1">
                    <a:lumMod val="50000"/>
                  </a:schemeClr>
                </a:solidFill>
              </a:rPr>
              <a:t>umiditate</a:t>
            </a:r>
            <a:r>
              <a:rPr lang="en-US" sz="1100" dirty="0" smtClean="0">
                <a:solidFill>
                  <a:schemeClr val="accent1">
                    <a:lumMod val="50000"/>
                  </a:schemeClr>
                </a:solidFill>
              </a:rPr>
              <a:t>  </a:t>
            </a:r>
            <a:r>
              <a:rPr lang="en-US" sz="1100" dirty="0" err="1" smtClean="0">
                <a:solidFill>
                  <a:schemeClr val="accent1">
                    <a:lumMod val="50000"/>
                  </a:schemeClr>
                </a:solidFill>
              </a:rPr>
              <a:t>si</a:t>
            </a:r>
            <a:r>
              <a:rPr lang="en-US" sz="11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1100" dirty="0" err="1" smtClean="0">
                <a:solidFill>
                  <a:schemeClr val="accent1">
                    <a:lumMod val="50000"/>
                  </a:schemeClr>
                </a:solidFill>
              </a:rPr>
              <a:t>temperatura</a:t>
            </a:r>
            <a:r>
              <a:rPr lang="en-US" sz="1100" dirty="0" smtClean="0">
                <a:solidFill>
                  <a:schemeClr val="accent1">
                    <a:lumMod val="50000"/>
                  </a:schemeClr>
                </a:solidFill>
              </a:rPr>
              <a:t> in sol </a:t>
            </a:r>
            <a:r>
              <a:rPr lang="en-US" sz="1100" dirty="0" err="1" smtClean="0">
                <a:solidFill>
                  <a:schemeClr val="accent1">
                    <a:lumMod val="50000"/>
                  </a:schemeClr>
                </a:solidFill>
              </a:rPr>
              <a:t>precum</a:t>
            </a:r>
            <a:r>
              <a:rPr lang="en-US" sz="11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1100" dirty="0" err="1" smtClean="0">
                <a:solidFill>
                  <a:schemeClr val="accent1">
                    <a:lumMod val="50000"/>
                  </a:schemeClr>
                </a:solidFill>
              </a:rPr>
              <a:t>si</a:t>
            </a:r>
            <a:r>
              <a:rPr lang="en-US" sz="1100" dirty="0" smtClean="0">
                <a:solidFill>
                  <a:schemeClr val="accent1">
                    <a:lumMod val="50000"/>
                  </a:schemeClr>
                </a:solidFill>
              </a:rPr>
              <a:t> in </a:t>
            </a:r>
            <a:r>
              <a:rPr lang="en-US" sz="1100" dirty="0" err="1" smtClean="0">
                <a:solidFill>
                  <a:schemeClr val="accent1">
                    <a:lumMod val="50000"/>
                  </a:schemeClr>
                </a:solidFill>
              </a:rPr>
              <a:t>aerul</a:t>
            </a:r>
            <a:r>
              <a:rPr lang="en-US" sz="11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1100" dirty="0" err="1" smtClean="0">
                <a:solidFill>
                  <a:schemeClr val="accent1">
                    <a:lumMod val="50000"/>
                  </a:schemeClr>
                </a:solidFill>
              </a:rPr>
              <a:t>aflat</a:t>
            </a:r>
            <a:r>
              <a:rPr lang="en-US" sz="1100" dirty="0" smtClean="0">
                <a:solidFill>
                  <a:schemeClr val="accent1">
                    <a:lumMod val="50000"/>
                  </a:schemeClr>
                </a:solidFill>
              </a:rPr>
              <a:t> in contact direct cu </a:t>
            </a:r>
            <a:r>
              <a:rPr lang="en-US" sz="1100" dirty="0" err="1" smtClean="0">
                <a:solidFill>
                  <a:schemeClr val="accent1">
                    <a:lumMod val="50000"/>
                  </a:schemeClr>
                </a:solidFill>
              </a:rPr>
              <a:t>solul</a:t>
            </a:r>
            <a:r>
              <a:rPr lang="en-US" sz="1100" dirty="0" smtClean="0">
                <a:solidFill>
                  <a:schemeClr val="accent1">
                    <a:lumMod val="50000"/>
                  </a:schemeClr>
                </a:solidFill>
              </a:rPr>
              <a:t>, in </a:t>
            </a:r>
            <a:r>
              <a:rPr lang="en-US" sz="1100" dirty="0" err="1" smtClean="0">
                <a:solidFill>
                  <a:schemeClr val="accent1">
                    <a:lumMod val="50000"/>
                  </a:schemeClr>
                </a:solidFill>
              </a:rPr>
              <a:t>vederea</a:t>
            </a:r>
            <a:r>
              <a:rPr lang="en-US" sz="11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1100" dirty="0" err="1" smtClean="0">
                <a:solidFill>
                  <a:schemeClr val="accent1">
                    <a:lumMod val="50000"/>
                  </a:schemeClr>
                </a:solidFill>
              </a:rPr>
              <a:t>determinarii</a:t>
            </a:r>
            <a:r>
              <a:rPr lang="en-US" sz="11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1100" dirty="0" err="1" smtClean="0">
                <a:solidFill>
                  <a:schemeClr val="accent1">
                    <a:lumMod val="50000"/>
                  </a:schemeClr>
                </a:solidFill>
              </a:rPr>
              <a:t>corelatiei</a:t>
            </a:r>
            <a:r>
              <a:rPr lang="en-US" sz="11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1100" dirty="0" err="1" smtClean="0">
                <a:solidFill>
                  <a:schemeClr val="accent1">
                    <a:lumMod val="50000"/>
                  </a:schemeClr>
                </a:solidFill>
              </a:rPr>
              <a:t>dintre</a:t>
            </a:r>
            <a:r>
              <a:rPr lang="en-US" sz="11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1100" dirty="0" err="1" smtClean="0">
                <a:solidFill>
                  <a:schemeClr val="accent1">
                    <a:lumMod val="50000"/>
                  </a:schemeClr>
                </a:solidFill>
              </a:rPr>
              <a:t>umiditatea</a:t>
            </a:r>
            <a:r>
              <a:rPr lang="en-US" sz="11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1100" dirty="0" err="1" smtClean="0">
                <a:solidFill>
                  <a:schemeClr val="accent1">
                    <a:lumMod val="50000"/>
                  </a:schemeClr>
                </a:solidFill>
              </a:rPr>
              <a:t>solului</a:t>
            </a:r>
            <a:r>
              <a:rPr lang="en-US" sz="11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1100" dirty="0" err="1" smtClean="0">
                <a:solidFill>
                  <a:schemeClr val="accent1">
                    <a:lumMod val="50000"/>
                  </a:schemeClr>
                </a:solidFill>
              </a:rPr>
              <a:t>si</a:t>
            </a:r>
            <a:r>
              <a:rPr lang="en-US" sz="11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1100" dirty="0" err="1" smtClean="0">
                <a:solidFill>
                  <a:schemeClr val="accent1">
                    <a:lumMod val="50000"/>
                  </a:schemeClr>
                </a:solidFill>
              </a:rPr>
              <a:t>parametrii</a:t>
            </a:r>
            <a:r>
              <a:rPr lang="en-US" sz="11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1100" dirty="0" err="1" smtClean="0">
                <a:solidFill>
                  <a:schemeClr val="accent1">
                    <a:lumMod val="50000"/>
                  </a:schemeClr>
                </a:solidFill>
              </a:rPr>
              <a:t>aerului</a:t>
            </a:r>
            <a:r>
              <a:rPr lang="en-US" sz="11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1100" dirty="0" err="1" smtClean="0">
                <a:solidFill>
                  <a:schemeClr val="accent1">
                    <a:lumMod val="50000"/>
                  </a:schemeClr>
                </a:solidFill>
              </a:rPr>
              <a:t>umed</a:t>
            </a:r>
            <a:r>
              <a:rPr lang="en-US" sz="1100" dirty="0" smtClean="0">
                <a:solidFill>
                  <a:schemeClr val="accent1">
                    <a:lumMod val="50000"/>
                  </a:schemeClr>
                </a:solidFill>
              </a:rPr>
              <a:t>.</a:t>
            </a:r>
          </a:p>
          <a:p>
            <a:pPr algn="just"/>
            <a:endParaRPr lang="en-US" sz="11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just"/>
            <a:r>
              <a:rPr lang="en-US" sz="1200" b="1" dirty="0" err="1" smtClean="0">
                <a:solidFill>
                  <a:schemeClr val="accent1">
                    <a:lumMod val="50000"/>
                  </a:schemeClr>
                </a:solidFill>
              </a:rPr>
              <a:t>Scop</a:t>
            </a:r>
            <a:r>
              <a:rPr lang="en-US" sz="12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1200" b="1" dirty="0" smtClean="0">
                <a:solidFill>
                  <a:schemeClr val="accent1">
                    <a:lumMod val="50000"/>
                  </a:schemeClr>
                </a:solidFill>
              </a:rPr>
              <a:t>: </a:t>
            </a:r>
            <a:r>
              <a:rPr lang="en-US" sz="1100" dirty="0" err="1" smtClean="0">
                <a:solidFill>
                  <a:schemeClr val="accent1">
                    <a:lumMod val="50000"/>
                  </a:schemeClr>
                </a:solidFill>
              </a:rPr>
              <a:t>Acest</a:t>
            </a:r>
            <a:r>
              <a:rPr lang="en-US" sz="11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1100" dirty="0" err="1" smtClean="0">
                <a:solidFill>
                  <a:schemeClr val="accent1">
                    <a:lumMod val="50000"/>
                  </a:schemeClr>
                </a:solidFill>
              </a:rPr>
              <a:t>traductor</a:t>
            </a:r>
            <a:r>
              <a:rPr lang="en-US" sz="1100" dirty="0" smtClean="0">
                <a:solidFill>
                  <a:schemeClr val="accent1">
                    <a:lumMod val="50000"/>
                  </a:schemeClr>
                </a:solidFill>
              </a:rPr>
              <a:t>  </a:t>
            </a:r>
            <a:r>
              <a:rPr lang="en-US" sz="1100" dirty="0" err="1" smtClean="0">
                <a:solidFill>
                  <a:schemeClr val="accent1">
                    <a:lumMod val="50000"/>
                  </a:schemeClr>
                </a:solidFill>
              </a:rPr>
              <a:t>este</a:t>
            </a:r>
            <a:r>
              <a:rPr lang="en-US" sz="11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1100" dirty="0" err="1" smtClean="0">
                <a:solidFill>
                  <a:schemeClr val="accent1">
                    <a:lumMod val="50000"/>
                  </a:schemeClr>
                </a:solidFill>
              </a:rPr>
              <a:t>destinat</a:t>
            </a:r>
            <a:r>
              <a:rPr lang="en-US" sz="1100" dirty="0" smtClean="0">
                <a:solidFill>
                  <a:schemeClr val="accent1">
                    <a:lumMod val="50000"/>
                  </a:schemeClr>
                </a:solidFill>
              </a:rPr>
              <a:t>  </a:t>
            </a:r>
            <a:r>
              <a:rPr lang="en-US" sz="1100" dirty="0" err="1" smtClean="0">
                <a:solidFill>
                  <a:schemeClr val="accent1">
                    <a:lumMod val="50000"/>
                  </a:schemeClr>
                </a:solidFill>
              </a:rPr>
              <a:t>caracterizarii</a:t>
            </a:r>
            <a:r>
              <a:rPr lang="en-US" sz="11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1100" dirty="0" err="1" smtClean="0">
                <a:solidFill>
                  <a:schemeClr val="accent1">
                    <a:lumMod val="50000"/>
                  </a:schemeClr>
                </a:solidFill>
              </a:rPr>
              <a:t>aerului</a:t>
            </a:r>
            <a:r>
              <a:rPr lang="en-US" sz="11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1100" dirty="0" err="1" smtClean="0">
                <a:solidFill>
                  <a:schemeClr val="accent1">
                    <a:lumMod val="50000"/>
                  </a:schemeClr>
                </a:solidFill>
              </a:rPr>
              <a:t>umed</a:t>
            </a:r>
            <a:r>
              <a:rPr lang="en-US" sz="1100" dirty="0" smtClean="0">
                <a:solidFill>
                  <a:schemeClr val="accent1">
                    <a:lumMod val="50000"/>
                  </a:schemeClr>
                </a:solidFill>
              </a:rPr>
              <a:t> in </a:t>
            </a:r>
            <a:r>
              <a:rPr lang="en-US" sz="1100" dirty="0" err="1" smtClean="0">
                <a:solidFill>
                  <a:schemeClr val="accent1">
                    <a:lumMod val="50000"/>
                  </a:schemeClr>
                </a:solidFill>
              </a:rPr>
              <a:t>functie</a:t>
            </a:r>
            <a:r>
              <a:rPr lang="en-US" sz="1100" dirty="0" smtClean="0">
                <a:solidFill>
                  <a:schemeClr val="accent1">
                    <a:lumMod val="50000"/>
                  </a:schemeClr>
                </a:solidFill>
              </a:rPr>
              <a:t> de </a:t>
            </a:r>
            <a:r>
              <a:rPr lang="en-US" sz="1100" dirty="0" err="1" smtClean="0">
                <a:solidFill>
                  <a:schemeClr val="accent1">
                    <a:lumMod val="50000"/>
                  </a:schemeClr>
                </a:solidFill>
              </a:rPr>
              <a:t>umiditatea</a:t>
            </a:r>
            <a:r>
              <a:rPr lang="en-US" sz="11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1100" dirty="0" err="1" smtClean="0">
                <a:solidFill>
                  <a:schemeClr val="accent1">
                    <a:lumMod val="50000"/>
                  </a:schemeClr>
                </a:solidFill>
              </a:rPr>
              <a:t>solului</a:t>
            </a:r>
            <a:r>
              <a:rPr lang="en-US" sz="1100" dirty="0" smtClean="0">
                <a:solidFill>
                  <a:schemeClr val="accent1">
                    <a:lumMod val="50000"/>
                  </a:schemeClr>
                </a:solidFill>
              </a:rPr>
              <a:t> care </a:t>
            </a:r>
            <a:r>
              <a:rPr lang="en-US" sz="1100" dirty="0" err="1" smtClean="0">
                <a:solidFill>
                  <a:schemeClr val="accent1">
                    <a:lumMod val="50000"/>
                  </a:schemeClr>
                </a:solidFill>
              </a:rPr>
              <a:t>poate</a:t>
            </a:r>
            <a:r>
              <a:rPr lang="en-US" sz="11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1100" dirty="0" err="1" smtClean="0">
                <a:solidFill>
                  <a:schemeClr val="accent1">
                    <a:lumMod val="50000"/>
                  </a:schemeClr>
                </a:solidFill>
              </a:rPr>
              <a:t>servi</a:t>
            </a:r>
            <a:r>
              <a:rPr lang="en-US" sz="1100" dirty="0" smtClean="0">
                <a:solidFill>
                  <a:schemeClr val="accent1">
                    <a:lumMod val="50000"/>
                  </a:schemeClr>
                </a:solidFill>
              </a:rPr>
              <a:t> la </a:t>
            </a:r>
            <a:r>
              <a:rPr lang="en-US" sz="1100" dirty="0" err="1" smtClean="0">
                <a:solidFill>
                  <a:schemeClr val="accent1">
                    <a:lumMod val="50000"/>
                  </a:schemeClr>
                </a:solidFill>
              </a:rPr>
              <a:t>automatizarea</a:t>
            </a:r>
            <a:r>
              <a:rPr lang="en-US" sz="11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1100" dirty="0" err="1" smtClean="0">
                <a:solidFill>
                  <a:schemeClr val="accent1">
                    <a:lumMod val="50000"/>
                  </a:schemeClr>
                </a:solidFill>
              </a:rPr>
              <a:t>mentinerii</a:t>
            </a:r>
            <a:r>
              <a:rPr lang="en-US" sz="1100" dirty="0" smtClean="0">
                <a:solidFill>
                  <a:schemeClr val="accent1">
                    <a:lumMod val="50000"/>
                  </a:schemeClr>
                </a:solidFill>
              </a:rPr>
              <a:t>  </a:t>
            </a:r>
            <a:r>
              <a:rPr lang="en-US" sz="1100" dirty="0" err="1" smtClean="0">
                <a:solidFill>
                  <a:schemeClr val="accent1">
                    <a:lumMod val="50000"/>
                  </a:schemeClr>
                </a:solidFill>
              </a:rPr>
              <a:t>climatului</a:t>
            </a:r>
            <a:r>
              <a:rPr lang="en-US" sz="1100" dirty="0" smtClean="0">
                <a:solidFill>
                  <a:schemeClr val="accent1">
                    <a:lumMod val="50000"/>
                  </a:schemeClr>
                </a:solidFill>
              </a:rPr>
              <a:t> in sere </a:t>
            </a:r>
            <a:r>
              <a:rPr lang="en-US" sz="1100" dirty="0" err="1" smtClean="0">
                <a:solidFill>
                  <a:schemeClr val="accent1">
                    <a:lumMod val="50000"/>
                  </a:schemeClr>
                </a:solidFill>
              </a:rPr>
              <a:t>sau</a:t>
            </a:r>
            <a:r>
              <a:rPr lang="en-US" sz="1100" dirty="0" smtClean="0">
                <a:solidFill>
                  <a:schemeClr val="accent1">
                    <a:lumMod val="50000"/>
                  </a:schemeClr>
                </a:solidFill>
              </a:rPr>
              <a:t> in </a:t>
            </a:r>
            <a:r>
              <a:rPr lang="en-US" sz="1100" dirty="0" err="1" smtClean="0">
                <a:solidFill>
                  <a:schemeClr val="accent1">
                    <a:lumMod val="50000"/>
                  </a:schemeClr>
                </a:solidFill>
              </a:rPr>
              <a:t>incinte</a:t>
            </a:r>
            <a:r>
              <a:rPr lang="en-US" sz="1100" dirty="0" smtClean="0">
                <a:solidFill>
                  <a:schemeClr val="accent1">
                    <a:lumMod val="50000"/>
                  </a:schemeClr>
                </a:solidFill>
              </a:rPr>
              <a:t>  </a:t>
            </a:r>
            <a:r>
              <a:rPr lang="en-US" sz="1100" dirty="0" err="1" smtClean="0">
                <a:solidFill>
                  <a:schemeClr val="accent1">
                    <a:lumMod val="50000"/>
                  </a:schemeClr>
                </a:solidFill>
              </a:rPr>
              <a:t>unde</a:t>
            </a:r>
            <a:r>
              <a:rPr lang="en-US" sz="1100" dirty="0" smtClean="0">
                <a:solidFill>
                  <a:schemeClr val="accent1">
                    <a:lumMod val="50000"/>
                  </a:schemeClr>
                </a:solidFill>
              </a:rPr>
              <a:t> se </a:t>
            </a:r>
            <a:r>
              <a:rPr lang="en-US" sz="1100" dirty="0" err="1" smtClean="0">
                <a:solidFill>
                  <a:schemeClr val="accent1">
                    <a:lumMod val="50000"/>
                  </a:schemeClr>
                </a:solidFill>
              </a:rPr>
              <a:t>impune</a:t>
            </a:r>
            <a:r>
              <a:rPr lang="en-US" sz="11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1100" dirty="0" err="1" smtClean="0">
                <a:solidFill>
                  <a:schemeClr val="accent1">
                    <a:lumMod val="50000"/>
                  </a:schemeClr>
                </a:solidFill>
              </a:rPr>
              <a:t>controlul</a:t>
            </a:r>
            <a:r>
              <a:rPr lang="en-US" sz="11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1100" dirty="0" err="1" smtClean="0">
                <a:solidFill>
                  <a:schemeClr val="accent1">
                    <a:lumMod val="50000"/>
                  </a:schemeClr>
                </a:solidFill>
              </a:rPr>
              <a:t>umiditatii</a:t>
            </a:r>
            <a:r>
              <a:rPr lang="en-US" sz="1100" dirty="0" smtClean="0">
                <a:solidFill>
                  <a:schemeClr val="accent1">
                    <a:lumMod val="50000"/>
                  </a:schemeClr>
                </a:solidFill>
              </a:rPr>
              <a:t>. </a:t>
            </a:r>
          </a:p>
          <a:p>
            <a:pPr algn="just"/>
            <a:endParaRPr lang="en-US" sz="11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just"/>
            <a:endParaRPr lang="en-US" sz="11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429375" y="3987344"/>
            <a:ext cx="307181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o-RO" sz="12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Pentru masurarea temperaturii se va folosi un minitermocuplu. In functie de precizia si valoarea  afisata de traductor, electrozii se vor regla la o anumita distata d prin intermediul unor reglaje mecanice</a:t>
            </a:r>
            <a:r>
              <a:rPr lang="ro-RO" sz="12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vi-VN" sz="1200" dirty="0">
              <a:solidFill>
                <a:srgbClr val="0070C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644865" y="2215697"/>
            <a:ext cx="2342348" cy="40164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200" b="1" dirty="0" err="1" smtClean="0">
                <a:solidFill>
                  <a:schemeClr val="accent4">
                    <a:lumMod val="75000"/>
                  </a:schemeClr>
                </a:solidFill>
              </a:rPr>
              <a:t>Avantaje</a:t>
            </a:r>
            <a:endParaRPr lang="en-US" sz="1200" b="1" dirty="0" smtClean="0">
              <a:solidFill>
                <a:schemeClr val="accent4">
                  <a:lumMod val="75000"/>
                </a:schemeClr>
              </a:solidFill>
            </a:endParaRPr>
          </a:p>
          <a:p>
            <a:pPr algn="just"/>
            <a:endParaRPr lang="en-US" sz="1050" b="1" dirty="0" smtClean="0">
              <a:solidFill>
                <a:schemeClr val="accent4">
                  <a:lumMod val="75000"/>
                </a:schemeClr>
              </a:solidFill>
            </a:endParaRPr>
          </a:p>
          <a:p>
            <a:pPr algn="just"/>
            <a:r>
              <a:rPr lang="en-US" sz="1050" b="1" dirty="0" smtClean="0">
                <a:solidFill>
                  <a:schemeClr val="accent4">
                    <a:lumMod val="75000"/>
                  </a:schemeClr>
                </a:solidFill>
              </a:rPr>
              <a:t>Este </a:t>
            </a:r>
            <a:r>
              <a:rPr lang="en-US" sz="1050" b="1" dirty="0" err="1" smtClean="0">
                <a:solidFill>
                  <a:schemeClr val="accent4">
                    <a:lumMod val="75000"/>
                  </a:schemeClr>
                </a:solidFill>
              </a:rPr>
              <a:t>realizat</a:t>
            </a:r>
            <a:r>
              <a:rPr lang="en-US" sz="1050" b="1" dirty="0" smtClean="0">
                <a:solidFill>
                  <a:schemeClr val="accent4">
                    <a:lumMod val="75000"/>
                  </a:schemeClr>
                </a:solidFill>
              </a:rPr>
              <a:t> la un </a:t>
            </a:r>
            <a:r>
              <a:rPr lang="en-US" sz="1050" b="1" dirty="0" err="1" smtClean="0">
                <a:solidFill>
                  <a:schemeClr val="accent4">
                    <a:lumMod val="75000"/>
                  </a:schemeClr>
                </a:solidFill>
              </a:rPr>
              <a:t>pret</a:t>
            </a:r>
            <a:r>
              <a:rPr lang="en-US" sz="1050" b="1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050" b="1" dirty="0" err="1" smtClean="0">
                <a:solidFill>
                  <a:schemeClr val="accent4">
                    <a:lumMod val="75000"/>
                  </a:schemeClr>
                </a:solidFill>
              </a:rPr>
              <a:t>acesibil</a:t>
            </a:r>
            <a:r>
              <a:rPr lang="en-US" sz="1050" b="1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</a:p>
          <a:p>
            <a:pPr algn="just"/>
            <a:r>
              <a:rPr lang="en-US" sz="1050" b="1" dirty="0" smtClean="0">
                <a:solidFill>
                  <a:schemeClr val="accent4">
                    <a:lumMod val="75000"/>
                  </a:schemeClr>
                </a:solidFill>
              </a:rPr>
              <a:t>Este </a:t>
            </a:r>
            <a:r>
              <a:rPr lang="en-US" sz="1050" b="1" dirty="0" err="1" smtClean="0">
                <a:solidFill>
                  <a:schemeClr val="accent4">
                    <a:lumMod val="75000"/>
                  </a:schemeClr>
                </a:solidFill>
              </a:rPr>
              <a:t>rezistetent</a:t>
            </a:r>
            <a:r>
              <a:rPr lang="en-US" sz="1050" b="1" dirty="0" smtClean="0">
                <a:solidFill>
                  <a:schemeClr val="accent4">
                    <a:lumMod val="75000"/>
                  </a:schemeClr>
                </a:solidFill>
              </a:rPr>
              <a:t> la </a:t>
            </a:r>
            <a:r>
              <a:rPr lang="en-US" sz="1050" b="1" dirty="0" err="1" smtClean="0">
                <a:solidFill>
                  <a:schemeClr val="accent4">
                    <a:lumMod val="75000"/>
                  </a:schemeClr>
                </a:solidFill>
              </a:rPr>
              <a:t>agresivitate</a:t>
            </a:r>
            <a:r>
              <a:rPr lang="en-US" sz="1050" b="1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050" b="1" dirty="0" err="1" smtClean="0">
                <a:solidFill>
                  <a:schemeClr val="accent4">
                    <a:lumMod val="75000"/>
                  </a:schemeClr>
                </a:solidFill>
              </a:rPr>
              <a:t>chimica</a:t>
            </a:r>
            <a:r>
              <a:rPr lang="en-US" sz="1050" b="1" dirty="0" smtClean="0">
                <a:solidFill>
                  <a:schemeClr val="accent4">
                    <a:lumMod val="75000"/>
                  </a:schemeClr>
                </a:solidFill>
              </a:rPr>
              <a:t>, </a:t>
            </a:r>
            <a:r>
              <a:rPr lang="en-US" sz="1050" b="1" dirty="0" err="1" smtClean="0">
                <a:solidFill>
                  <a:schemeClr val="accent4">
                    <a:lumMod val="75000"/>
                  </a:schemeClr>
                </a:solidFill>
              </a:rPr>
              <a:t>lumina</a:t>
            </a:r>
            <a:r>
              <a:rPr lang="en-US" sz="1050" b="1" dirty="0" smtClean="0">
                <a:solidFill>
                  <a:schemeClr val="accent4">
                    <a:lumMod val="75000"/>
                  </a:schemeClr>
                </a:solidFill>
              </a:rPr>
              <a:t> UV </a:t>
            </a:r>
            <a:r>
              <a:rPr lang="en-US" sz="1050" b="1" dirty="0" err="1" smtClean="0">
                <a:solidFill>
                  <a:schemeClr val="accent4">
                    <a:lumMod val="75000"/>
                  </a:schemeClr>
                </a:solidFill>
              </a:rPr>
              <a:t>si</a:t>
            </a:r>
            <a:r>
              <a:rPr lang="en-US" sz="1050" b="1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050" b="1" dirty="0" err="1" smtClean="0">
                <a:solidFill>
                  <a:schemeClr val="accent4">
                    <a:lumMod val="75000"/>
                  </a:schemeClr>
                </a:solidFill>
              </a:rPr>
              <a:t>coroziune</a:t>
            </a:r>
            <a:r>
              <a:rPr lang="en-US" sz="1050" b="1" dirty="0" smtClean="0">
                <a:solidFill>
                  <a:schemeClr val="accent4">
                    <a:lumMod val="75000"/>
                  </a:schemeClr>
                </a:solidFill>
              </a:rPr>
              <a:t>.</a:t>
            </a:r>
          </a:p>
          <a:p>
            <a:pPr algn="just"/>
            <a:r>
              <a:rPr lang="en-US" sz="1050" b="1" dirty="0" err="1" smtClean="0">
                <a:solidFill>
                  <a:schemeClr val="accent4">
                    <a:lumMod val="75000"/>
                  </a:schemeClr>
                </a:solidFill>
              </a:rPr>
              <a:t>Traductorul</a:t>
            </a:r>
            <a:r>
              <a:rPr lang="en-US" sz="1050" b="1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050" b="1" dirty="0" err="1" smtClean="0">
                <a:solidFill>
                  <a:schemeClr val="accent4">
                    <a:lumMod val="75000"/>
                  </a:schemeClr>
                </a:solidFill>
              </a:rPr>
              <a:t>este</a:t>
            </a:r>
            <a:r>
              <a:rPr lang="en-US" sz="1050" b="1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050" b="1" dirty="0" err="1" smtClean="0">
                <a:solidFill>
                  <a:schemeClr val="accent4">
                    <a:lumMod val="75000"/>
                  </a:schemeClr>
                </a:solidFill>
              </a:rPr>
              <a:t>realizat</a:t>
            </a:r>
            <a:r>
              <a:rPr lang="en-US" sz="1050" b="1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050" b="1" dirty="0" err="1" smtClean="0">
                <a:solidFill>
                  <a:schemeClr val="accent4">
                    <a:lumMod val="75000"/>
                  </a:schemeClr>
                </a:solidFill>
              </a:rPr>
              <a:t>unitar</a:t>
            </a:r>
            <a:r>
              <a:rPr lang="en-US" sz="1050" b="1" dirty="0" smtClean="0">
                <a:solidFill>
                  <a:schemeClr val="accent4">
                    <a:lumMod val="75000"/>
                  </a:schemeClr>
                </a:solidFill>
              </a:rPr>
              <a:t> tip solid state.</a:t>
            </a:r>
          </a:p>
          <a:p>
            <a:pPr algn="just"/>
            <a:r>
              <a:rPr lang="en-US" sz="1050" b="1" dirty="0" err="1" smtClean="0">
                <a:solidFill>
                  <a:schemeClr val="accent4">
                    <a:lumMod val="75000"/>
                  </a:schemeClr>
                </a:solidFill>
              </a:rPr>
              <a:t>Asigura</a:t>
            </a:r>
            <a:r>
              <a:rPr lang="en-US" sz="1050" b="1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050" b="1" dirty="0" err="1" smtClean="0">
                <a:solidFill>
                  <a:schemeClr val="accent4">
                    <a:lumMod val="75000"/>
                  </a:schemeClr>
                </a:solidFill>
              </a:rPr>
              <a:t>masurarea</a:t>
            </a:r>
            <a:r>
              <a:rPr lang="en-US" sz="1050" b="1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050" b="1" dirty="0" err="1" smtClean="0">
                <a:solidFill>
                  <a:schemeClr val="accent4">
                    <a:lumMod val="75000"/>
                  </a:schemeClr>
                </a:solidFill>
              </a:rPr>
              <a:t>simultana</a:t>
            </a:r>
            <a:r>
              <a:rPr lang="en-US" sz="1050" b="1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050" b="1" dirty="0" err="1" smtClean="0">
                <a:solidFill>
                  <a:schemeClr val="accent4">
                    <a:lumMod val="75000"/>
                  </a:schemeClr>
                </a:solidFill>
              </a:rPr>
              <a:t>atat</a:t>
            </a:r>
            <a:r>
              <a:rPr lang="en-US" sz="1050" b="1" dirty="0" smtClean="0">
                <a:solidFill>
                  <a:schemeClr val="accent4">
                    <a:lumMod val="75000"/>
                  </a:schemeClr>
                </a:solidFill>
              </a:rPr>
              <a:t> in sol cat </a:t>
            </a:r>
            <a:r>
              <a:rPr lang="en-US" sz="1050" b="1" dirty="0" err="1" smtClean="0">
                <a:solidFill>
                  <a:schemeClr val="accent4">
                    <a:lumMod val="75000"/>
                  </a:schemeClr>
                </a:solidFill>
              </a:rPr>
              <a:t>si</a:t>
            </a:r>
            <a:r>
              <a:rPr lang="en-US" sz="1050" b="1" dirty="0" smtClean="0">
                <a:solidFill>
                  <a:schemeClr val="accent4">
                    <a:lumMod val="75000"/>
                  </a:schemeClr>
                </a:solidFill>
              </a:rPr>
              <a:t> in </a:t>
            </a:r>
            <a:r>
              <a:rPr lang="en-US" sz="1050" b="1" dirty="0" err="1" smtClean="0">
                <a:solidFill>
                  <a:schemeClr val="accent4">
                    <a:lumMod val="75000"/>
                  </a:schemeClr>
                </a:solidFill>
              </a:rPr>
              <a:t>aer</a:t>
            </a:r>
            <a:r>
              <a:rPr lang="en-US" sz="1050" b="1" dirty="0" smtClean="0">
                <a:solidFill>
                  <a:schemeClr val="accent4">
                    <a:lumMod val="75000"/>
                  </a:schemeClr>
                </a:solidFill>
              </a:rPr>
              <a:t>, </a:t>
            </a:r>
          </a:p>
          <a:p>
            <a:pPr algn="just"/>
            <a:r>
              <a:rPr lang="en-US" sz="1050" b="1" dirty="0" err="1" smtClean="0">
                <a:solidFill>
                  <a:schemeClr val="accent4">
                    <a:lumMod val="75000"/>
                  </a:schemeClr>
                </a:solidFill>
              </a:rPr>
              <a:t>Flexibilitate</a:t>
            </a:r>
            <a:r>
              <a:rPr lang="en-US" sz="1050" b="1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050" b="1" dirty="0" err="1" smtClean="0">
                <a:solidFill>
                  <a:schemeClr val="accent4">
                    <a:lumMod val="75000"/>
                  </a:schemeClr>
                </a:solidFill>
              </a:rPr>
              <a:t>intre</a:t>
            </a:r>
            <a:r>
              <a:rPr lang="en-US" sz="1050" b="1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050" b="1" dirty="0" err="1" smtClean="0">
                <a:solidFill>
                  <a:schemeClr val="accent4">
                    <a:lumMod val="75000"/>
                  </a:schemeClr>
                </a:solidFill>
              </a:rPr>
              <a:t>datele</a:t>
            </a:r>
            <a:r>
              <a:rPr lang="en-US" sz="1050" b="1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050" b="1" dirty="0" err="1" smtClean="0">
                <a:solidFill>
                  <a:schemeClr val="accent4">
                    <a:lumMod val="75000"/>
                  </a:schemeClr>
                </a:solidFill>
              </a:rPr>
              <a:t>masurate</a:t>
            </a:r>
            <a:r>
              <a:rPr lang="en-US" sz="1050" b="1" dirty="0" smtClean="0">
                <a:solidFill>
                  <a:schemeClr val="accent4">
                    <a:lumMod val="75000"/>
                  </a:schemeClr>
                </a:solidFill>
              </a:rPr>
              <a:t> cu </a:t>
            </a:r>
            <a:r>
              <a:rPr lang="en-US" sz="1050" b="1" dirty="0" err="1" smtClean="0">
                <a:solidFill>
                  <a:schemeClr val="accent4">
                    <a:lumMod val="75000"/>
                  </a:schemeClr>
                </a:solidFill>
              </a:rPr>
              <a:t>prelucrarea</a:t>
            </a:r>
            <a:r>
              <a:rPr lang="en-US" sz="1050" b="1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050" b="1" dirty="0" err="1" smtClean="0">
                <a:solidFill>
                  <a:schemeClr val="accent4">
                    <a:lumMod val="75000"/>
                  </a:schemeClr>
                </a:solidFill>
              </a:rPr>
              <a:t>statistica</a:t>
            </a:r>
            <a:r>
              <a:rPr lang="en-US" sz="1050" b="1" dirty="0" smtClean="0">
                <a:solidFill>
                  <a:schemeClr val="accent4">
                    <a:lumMod val="75000"/>
                  </a:schemeClr>
                </a:solidFill>
              </a:rPr>
              <a:t> a </a:t>
            </a:r>
            <a:r>
              <a:rPr lang="en-US" sz="1050" b="1" dirty="0" err="1" smtClean="0">
                <a:solidFill>
                  <a:schemeClr val="accent4">
                    <a:lumMod val="75000"/>
                  </a:schemeClr>
                </a:solidFill>
              </a:rPr>
              <a:t>acestora</a:t>
            </a:r>
            <a:r>
              <a:rPr lang="en-US" sz="1050" b="1" dirty="0" smtClean="0">
                <a:solidFill>
                  <a:schemeClr val="accent4">
                    <a:lumMod val="75000"/>
                  </a:schemeClr>
                </a:solidFill>
              </a:rPr>
              <a:t> (</a:t>
            </a:r>
            <a:r>
              <a:rPr lang="en-US" sz="1050" b="1" dirty="0" err="1" smtClean="0">
                <a:solidFill>
                  <a:schemeClr val="accent4">
                    <a:lumMod val="75000"/>
                  </a:schemeClr>
                </a:solidFill>
              </a:rPr>
              <a:t>valoarea</a:t>
            </a:r>
            <a:r>
              <a:rPr lang="en-US" sz="1050" b="1" dirty="0" smtClean="0">
                <a:solidFill>
                  <a:schemeClr val="accent4">
                    <a:lumMod val="75000"/>
                  </a:schemeClr>
                </a:solidFill>
              </a:rPr>
              <a:t> maxima </a:t>
            </a:r>
            <a:r>
              <a:rPr lang="en-US" sz="1050" b="1" dirty="0" err="1" smtClean="0">
                <a:solidFill>
                  <a:schemeClr val="accent4">
                    <a:lumMod val="75000"/>
                  </a:schemeClr>
                </a:solidFill>
              </a:rPr>
              <a:t>si</a:t>
            </a:r>
            <a:r>
              <a:rPr lang="en-US" sz="1050" b="1" dirty="0" smtClean="0">
                <a:solidFill>
                  <a:schemeClr val="accent4">
                    <a:lumMod val="75000"/>
                  </a:schemeClr>
                </a:solidFill>
              </a:rPr>
              <a:t> minima</a:t>
            </a:r>
            <a:r>
              <a:rPr lang="en-US" sz="1050" b="1" dirty="0" smtClean="0">
                <a:solidFill>
                  <a:schemeClr val="accent4">
                    <a:lumMod val="75000"/>
                  </a:schemeClr>
                </a:solidFill>
              </a:rPr>
              <a:t>)</a:t>
            </a:r>
          </a:p>
          <a:p>
            <a:pPr algn="just"/>
            <a:endParaRPr lang="en-US" sz="1050" b="1" dirty="0" smtClean="0">
              <a:solidFill>
                <a:schemeClr val="accent4">
                  <a:lumMod val="75000"/>
                </a:schemeClr>
              </a:solidFill>
            </a:endParaRPr>
          </a:p>
          <a:p>
            <a:pPr algn="just"/>
            <a:r>
              <a:rPr lang="en-US" sz="1200" b="1" dirty="0" err="1" smtClean="0">
                <a:solidFill>
                  <a:schemeClr val="accent4">
                    <a:lumMod val="75000"/>
                  </a:schemeClr>
                </a:solidFill>
              </a:rPr>
              <a:t>Elementele</a:t>
            </a:r>
            <a:r>
              <a:rPr lang="en-US" sz="1200" b="1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200" b="1" dirty="0" err="1" smtClean="0">
                <a:solidFill>
                  <a:schemeClr val="accent4">
                    <a:lumMod val="75000"/>
                  </a:schemeClr>
                </a:solidFill>
              </a:rPr>
              <a:t>inovative</a:t>
            </a:r>
            <a:r>
              <a:rPr lang="en-US" sz="1200" b="1" dirty="0" smtClean="0">
                <a:solidFill>
                  <a:schemeClr val="accent4">
                    <a:lumMod val="75000"/>
                  </a:schemeClr>
                </a:solidFill>
              </a:rPr>
              <a:t>:</a:t>
            </a:r>
          </a:p>
          <a:p>
            <a:pPr algn="just"/>
            <a:endParaRPr lang="en-US" sz="1050" b="1" dirty="0" smtClean="0">
              <a:solidFill>
                <a:schemeClr val="accent4">
                  <a:lumMod val="75000"/>
                </a:schemeClr>
              </a:solidFill>
            </a:endParaRPr>
          </a:p>
          <a:p>
            <a:pPr algn="just"/>
            <a:r>
              <a:rPr lang="en-US" sz="1050" b="1" dirty="0" err="1" smtClean="0">
                <a:solidFill>
                  <a:schemeClr val="accent4">
                    <a:lumMod val="75000"/>
                  </a:schemeClr>
                </a:solidFill>
              </a:rPr>
              <a:t>traductorul</a:t>
            </a:r>
            <a:r>
              <a:rPr lang="en-US" sz="1050" b="1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050" b="1" dirty="0" smtClean="0">
                <a:solidFill>
                  <a:schemeClr val="accent4">
                    <a:lumMod val="75000"/>
                  </a:schemeClr>
                </a:solidFill>
              </a:rPr>
              <a:t>are un design </a:t>
            </a:r>
            <a:r>
              <a:rPr lang="en-US" sz="1050" b="1" dirty="0" err="1" smtClean="0">
                <a:solidFill>
                  <a:schemeClr val="accent4">
                    <a:lumMod val="75000"/>
                  </a:schemeClr>
                </a:solidFill>
              </a:rPr>
              <a:t>inovativ</a:t>
            </a:r>
            <a:r>
              <a:rPr lang="en-US" sz="1050" b="1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050" b="1" dirty="0" err="1" smtClean="0">
                <a:solidFill>
                  <a:schemeClr val="accent4">
                    <a:lumMod val="75000"/>
                  </a:schemeClr>
                </a:solidFill>
              </a:rPr>
              <a:t>caracterizat</a:t>
            </a:r>
            <a:r>
              <a:rPr lang="en-US" sz="1050" b="1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050" b="1" dirty="0" err="1" smtClean="0">
                <a:solidFill>
                  <a:schemeClr val="accent4">
                    <a:lumMod val="75000"/>
                  </a:schemeClr>
                </a:solidFill>
              </a:rPr>
              <a:t>prin</a:t>
            </a:r>
            <a:r>
              <a:rPr lang="en-US" sz="1050" b="1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050" b="1" dirty="0" err="1" smtClean="0">
                <a:solidFill>
                  <a:schemeClr val="accent4">
                    <a:lumMod val="75000"/>
                  </a:schemeClr>
                </a:solidFill>
              </a:rPr>
              <a:t>miniaturizare</a:t>
            </a:r>
            <a:r>
              <a:rPr lang="en-US" sz="1050" b="1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050" b="1" dirty="0" err="1" smtClean="0">
                <a:solidFill>
                  <a:schemeClr val="accent4">
                    <a:lumMod val="75000"/>
                  </a:schemeClr>
                </a:solidFill>
              </a:rPr>
              <a:t>si</a:t>
            </a:r>
            <a:r>
              <a:rPr lang="en-US" sz="1050" b="1" dirty="0" smtClean="0">
                <a:solidFill>
                  <a:schemeClr val="accent4">
                    <a:lumMod val="75000"/>
                  </a:schemeClr>
                </a:solidFill>
              </a:rPr>
              <a:t> o </a:t>
            </a:r>
            <a:r>
              <a:rPr lang="en-US" sz="1050" b="1" dirty="0" err="1" smtClean="0">
                <a:solidFill>
                  <a:schemeClr val="accent4">
                    <a:lumMod val="75000"/>
                  </a:schemeClr>
                </a:solidFill>
              </a:rPr>
              <a:t>serie</a:t>
            </a:r>
            <a:r>
              <a:rPr lang="en-US" sz="1050" b="1" dirty="0" smtClean="0">
                <a:solidFill>
                  <a:schemeClr val="accent4">
                    <a:lumMod val="75000"/>
                  </a:schemeClr>
                </a:solidFill>
              </a:rPr>
              <a:t> de  </a:t>
            </a:r>
            <a:r>
              <a:rPr lang="en-US" sz="1050" b="1" dirty="0" err="1" smtClean="0">
                <a:solidFill>
                  <a:schemeClr val="accent4">
                    <a:lumMod val="75000"/>
                  </a:schemeClr>
                </a:solidFill>
              </a:rPr>
              <a:t>elemente</a:t>
            </a:r>
            <a:r>
              <a:rPr lang="en-US" sz="1050" b="1" dirty="0" smtClean="0">
                <a:solidFill>
                  <a:schemeClr val="accent4">
                    <a:lumMod val="75000"/>
                  </a:schemeClr>
                </a:solidFill>
              </a:rPr>
              <a:t> constructive specific </a:t>
            </a:r>
            <a:r>
              <a:rPr lang="en-US" sz="1050" b="1" dirty="0" err="1" smtClean="0">
                <a:solidFill>
                  <a:schemeClr val="accent4">
                    <a:lumMod val="75000"/>
                  </a:schemeClr>
                </a:solidFill>
              </a:rPr>
              <a:t>scopului</a:t>
            </a:r>
            <a:r>
              <a:rPr lang="en-US" sz="1050" b="1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050" b="1" dirty="0" err="1" smtClean="0">
                <a:solidFill>
                  <a:schemeClr val="accent4">
                    <a:lumMod val="75000"/>
                  </a:schemeClr>
                </a:solidFill>
              </a:rPr>
              <a:t>pentru</a:t>
            </a:r>
            <a:r>
              <a:rPr lang="en-US" sz="1050" b="1" dirty="0" smtClean="0">
                <a:solidFill>
                  <a:schemeClr val="accent4">
                    <a:lumMod val="75000"/>
                  </a:schemeClr>
                </a:solidFill>
              </a:rPr>
              <a:t> care a </a:t>
            </a:r>
            <a:r>
              <a:rPr lang="en-US" sz="1050" b="1" dirty="0" err="1" smtClean="0">
                <a:solidFill>
                  <a:schemeClr val="accent4">
                    <a:lumMod val="75000"/>
                  </a:schemeClr>
                </a:solidFill>
              </a:rPr>
              <a:t>fost</a:t>
            </a:r>
            <a:r>
              <a:rPr lang="en-US" sz="1050" b="1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050" b="1" dirty="0" err="1" smtClean="0">
                <a:solidFill>
                  <a:schemeClr val="accent4">
                    <a:lumMod val="75000"/>
                  </a:schemeClr>
                </a:solidFill>
              </a:rPr>
              <a:t>realizat</a:t>
            </a:r>
            <a:r>
              <a:rPr lang="en-US" sz="1050" b="1" dirty="0" smtClean="0">
                <a:solidFill>
                  <a:schemeClr val="accent4">
                    <a:lumMod val="75000"/>
                  </a:schemeClr>
                </a:solidFill>
              </a:rPr>
              <a:t>.</a:t>
            </a:r>
          </a:p>
          <a:p>
            <a:pPr algn="just"/>
            <a:endParaRPr lang="en-US" sz="1050" b="1" dirty="0" smtClean="0">
              <a:solidFill>
                <a:schemeClr val="accent4">
                  <a:lumMod val="75000"/>
                </a:schemeClr>
              </a:solidFill>
            </a:endParaRPr>
          </a:p>
          <a:p>
            <a:pPr algn="just"/>
            <a:endParaRPr lang="en-US" sz="1050" b="1" dirty="0" smtClean="0">
              <a:solidFill>
                <a:schemeClr val="accent4">
                  <a:lumMod val="75000"/>
                </a:schemeClr>
              </a:solidFill>
            </a:endParaRPr>
          </a:p>
          <a:p>
            <a:pPr algn="just"/>
            <a:endParaRPr lang="en-US" sz="1050" b="1" dirty="0" smtClean="0">
              <a:solidFill>
                <a:schemeClr val="accent4">
                  <a:lumMod val="75000"/>
                </a:schemeClr>
              </a:solidFill>
            </a:endParaRPr>
          </a:p>
        </p:txBody>
      </p:sp>
      <p:pic>
        <p:nvPicPr>
          <p:cNvPr id="1026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26600" y="3844211"/>
            <a:ext cx="1388094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6457930" y="5286376"/>
            <a:ext cx="3157559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100" b="0" i="1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Circuitul</a:t>
            </a:r>
            <a:r>
              <a:rPr kumimoji="0" lang="fr-FR" sz="1100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principal de </a:t>
            </a:r>
            <a:r>
              <a:rPr kumimoji="0" lang="fr-FR" sz="1100" b="0" i="1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masura</a:t>
            </a:r>
            <a:r>
              <a:rPr kumimoji="0" lang="fr-FR" sz="1100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a </a:t>
            </a:r>
            <a:r>
              <a:rPr kumimoji="0" lang="fr-FR" sz="1100" b="0" i="1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traductorului</a:t>
            </a:r>
            <a:r>
              <a:rPr kumimoji="0" lang="fr-FR" sz="1100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fr-FR" sz="1100" b="0" i="1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cu</a:t>
            </a:r>
            <a:r>
              <a:rPr kumimoji="0" lang="fr-FR" sz="1100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fr-FR" sz="1100" b="0" i="1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electrozii</a:t>
            </a:r>
            <a:r>
              <a:rPr kumimoji="0" lang="fr-FR" sz="1100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fr-FR" sz="1100" b="0" i="1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nepolarizabili</a:t>
            </a:r>
            <a:r>
              <a:rPr kumimoji="0" lang="fr-FR" sz="1100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4772025" y="2214562"/>
            <a:ext cx="4800600" cy="11233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200" b="1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Schema</a:t>
            </a:r>
            <a:r>
              <a:rPr kumimoji="0" lang="fr-FR" sz="12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bloc a </a:t>
            </a:r>
            <a:r>
              <a:rPr kumimoji="0" lang="fr-FR" sz="1200" b="1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traductorului</a:t>
            </a:r>
            <a:r>
              <a:rPr kumimoji="0" lang="fr-FR" sz="12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fr-FR" sz="11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: este </a:t>
            </a:r>
            <a:r>
              <a:rPr kumimoji="0" lang="fr-FR" sz="11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compusa</a:t>
            </a:r>
            <a:r>
              <a:rPr kumimoji="0" lang="fr-FR" sz="11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fr-FR" sz="11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dintr</a:t>
            </a:r>
            <a:r>
              <a:rPr kumimoji="0" lang="fr-FR" sz="11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-un </a:t>
            </a:r>
            <a:r>
              <a:rPr kumimoji="0" lang="fr-FR" sz="11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oscilator</a:t>
            </a:r>
            <a:r>
              <a:rPr kumimoji="0" lang="fr-FR" sz="11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de </a:t>
            </a:r>
            <a:r>
              <a:rPr kumimoji="0" lang="fr-FR" sz="11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current</a:t>
            </a:r>
            <a:r>
              <a:rPr kumimoji="0" lang="fr-FR" sz="11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fr-FR" sz="11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alternativ</a:t>
            </a:r>
            <a:r>
              <a:rPr kumimoji="0" lang="fr-FR" sz="11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fr-FR" sz="11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cu</a:t>
            </a:r>
            <a:r>
              <a:rPr kumimoji="0" lang="fr-FR" sz="11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fr-FR" sz="11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frecventa</a:t>
            </a:r>
            <a:r>
              <a:rPr kumimoji="0" lang="fr-FR" sz="11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de </a:t>
            </a:r>
            <a:r>
              <a:rPr kumimoji="0" lang="fr-FR" sz="11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cativa</a:t>
            </a:r>
            <a:r>
              <a:rPr kumimoji="0" lang="fr-FR" sz="11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kHz, </a:t>
            </a:r>
            <a:r>
              <a:rPr kumimoji="0" lang="fr-FR" sz="11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Traductorul</a:t>
            </a:r>
            <a:r>
              <a:rPr kumimoji="0" lang="fr-FR" sz="11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format </a:t>
            </a:r>
            <a:r>
              <a:rPr kumimoji="0" lang="fr-FR" sz="11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din</a:t>
            </a:r>
            <a:r>
              <a:rPr kumimoji="0" lang="fr-FR" sz="11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fr-FR" sz="11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sistemul</a:t>
            </a:r>
            <a:r>
              <a:rPr kumimoji="0" lang="fr-FR" sz="11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 de </a:t>
            </a:r>
            <a:r>
              <a:rPr kumimoji="0" lang="fr-FR" sz="11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electrozi</a:t>
            </a:r>
            <a:r>
              <a:rPr kumimoji="0" lang="fr-FR" sz="11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fr-FR" sz="11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cu</a:t>
            </a:r>
            <a:r>
              <a:rPr kumimoji="0" lang="fr-FR" sz="11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fr-FR" sz="11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Rx</a:t>
            </a:r>
            <a:r>
              <a:rPr kumimoji="0" lang="fr-FR" sz="11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fr-FR" sz="11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variabila</a:t>
            </a:r>
            <a:r>
              <a:rPr kumimoji="0" lang="fr-FR" sz="11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in </a:t>
            </a:r>
            <a:r>
              <a:rPr kumimoji="0" lang="fr-FR" sz="11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functie</a:t>
            </a:r>
            <a:r>
              <a:rPr kumimoji="0" lang="fr-FR" sz="11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de </a:t>
            </a:r>
            <a:r>
              <a:rPr kumimoji="0" lang="fr-FR" sz="11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conductivitatea</a:t>
            </a:r>
            <a:r>
              <a:rPr kumimoji="0" lang="fr-FR" sz="11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fr-FR" sz="11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mediului</a:t>
            </a:r>
            <a:r>
              <a:rPr kumimoji="0" lang="fr-FR" sz="11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, un </a:t>
            </a:r>
            <a:r>
              <a:rPr kumimoji="0" lang="fr-FR" sz="11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aplificator</a:t>
            </a:r>
            <a:r>
              <a:rPr kumimoji="0" lang="fr-FR" sz="11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care </a:t>
            </a:r>
            <a:r>
              <a:rPr kumimoji="0" lang="fr-FR" sz="11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amplifica</a:t>
            </a:r>
            <a:r>
              <a:rPr kumimoji="0" lang="fr-FR" sz="11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fr-FR" sz="11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semnalul</a:t>
            </a:r>
            <a:r>
              <a:rPr kumimoji="0" lang="fr-FR" sz="11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la un </a:t>
            </a:r>
            <a:r>
              <a:rPr kumimoji="0" lang="fr-FR" sz="11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nivel</a:t>
            </a:r>
            <a:r>
              <a:rPr kumimoji="0" lang="fr-FR" sz="11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fr-FR" sz="11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masurabil</a:t>
            </a:r>
            <a:r>
              <a:rPr kumimoji="0" lang="fr-FR" sz="11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fr-FR" sz="11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precum</a:t>
            </a:r>
            <a:r>
              <a:rPr kumimoji="0" lang="fr-FR" sz="11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 si un </a:t>
            </a:r>
            <a:r>
              <a:rPr kumimoji="0" lang="fr-FR" sz="11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filtru</a:t>
            </a:r>
            <a:r>
              <a:rPr kumimoji="0" lang="fr-FR" sz="11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fr-FR" sz="11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pentru</a:t>
            </a:r>
            <a:r>
              <a:rPr kumimoji="0" lang="fr-FR" sz="11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a </a:t>
            </a:r>
            <a:r>
              <a:rPr kumimoji="0" lang="fr-FR" sz="11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reduce</a:t>
            </a:r>
            <a:r>
              <a:rPr kumimoji="0" lang="fr-FR" sz="11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fr-FR" sz="11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semnalele</a:t>
            </a:r>
            <a:r>
              <a:rPr kumimoji="0" lang="fr-FR" sz="11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fr-FR" sz="11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parazite</a:t>
            </a:r>
            <a:r>
              <a:rPr kumimoji="0" lang="fr-FR" sz="11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 in </a:t>
            </a:r>
            <a:r>
              <a:rPr kumimoji="0" lang="fr-FR" sz="11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vederea</a:t>
            </a:r>
            <a:r>
              <a:rPr kumimoji="0" lang="fr-FR" sz="11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fr-FR" sz="11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diminuarii</a:t>
            </a:r>
            <a:r>
              <a:rPr kumimoji="0" lang="fr-FR" sz="11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fr-FR" sz="11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erorile</a:t>
            </a:r>
            <a:r>
              <a:rPr kumimoji="0" lang="fr-FR" sz="11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.      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014912" y="3300413"/>
            <a:ext cx="4530725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1988514133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VTI">
  <a:themeElements>
    <a:clrScheme name="">
      <a:dk1>
        <a:srgbClr val="000000"/>
      </a:dk1>
      <a:lt1>
        <a:srgbClr val="FFFFFF"/>
      </a:lt1>
      <a:dk2>
        <a:srgbClr val="243541"/>
      </a:dk2>
      <a:lt2>
        <a:srgbClr val="E2E5E8"/>
      </a:lt2>
      <a:accent1>
        <a:srgbClr val="E88B33"/>
      </a:accent1>
      <a:accent2>
        <a:srgbClr val="AEA33A"/>
      </a:accent2>
      <a:accent3>
        <a:srgbClr val="8CAB4A"/>
      </a:accent3>
      <a:accent4>
        <a:srgbClr val="57B636"/>
      </a:accent4>
      <a:accent5>
        <a:srgbClr val="2EBA43"/>
      </a:accent5>
      <a:accent6>
        <a:srgbClr val="33B67D"/>
      </a:accent6>
      <a:hlink>
        <a:srgbClr val="5F84A8"/>
      </a:hlink>
      <a:folHlink>
        <a:srgbClr val="7F7F7F"/>
      </a:folHlink>
    </a:clrScheme>
    <a:fontScheme name="Retrospect">
      <a:majorFont>
        <a:latin typeface="Georgia Pro Cond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Speak Pro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RetrospectVTI" id="{ABE3C30C-0FC0-4450-828E-52DE70F1BCCB}" vid="{A6E2497D-935A-4CFD-B9FD-6DCB15FA68BF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a410dd7f93c95333ffa1b60ed6adedd1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a936d9baba76aa3866493feff160faab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F3CD65D-61A5-43C9-A837-6EC73C7DA8AB}">
  <ds:schemaRefs>
    <ds:schemaRef ds:uri="http://purl.org/dc/dcmitype/"/>
    <ds:schemaRef ds:uri="http://schemas.microsoft.com/office/2006/metadata/properties"/>
    <ds:schemaRef ds:uri="http://schemas.microsoft.com/office/2006/documentManagement/types"/>
    <ds:schemaRef ds:uri="http://www.w3.org/XML/1998/namespace"/>
    <ds:schemaRef ds:uri="http://purl.org/dc/terms/"/>
    <ds:schemaRef ds:uri="16c05727-aa75-4e4a-9b5f-8a80a1165891"/>
    <ds:schemaRef ds:uri="http://purl.org/dc/elements/1.1/"/>
    <ds:schemaRef ds:uri="http://schemas.openxmlformats.org/package/2006/metadata/core-properties"/>
    <ds:schemaRef ds:uri="http://schemas.microsoft.com/office/infopath/2007/PartnerControls"/>
    <ds:schemaRef ds:uri="71af3243-3dd4-4a8d-8c0d-dd76da1f02a5"/>
  </ds:schemaRefs>
</ds:datastoreItem>
</file>

<file path=customXml/itemProps2.xml><?xml version="1.0" encoding="utf-8"?>
<ds:datastoreItem xmlns:ds="http://schemas.openxmlformats.org/officeDocument/2006/customXml" ds:itemID="{16377351-63A1-4C2E-8C9A-66CDD70F16A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31F006B4-A9E1-4F39-85C8-FB836F91934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{9E98C9B7-1F63-4F38-9F44-6436DE32F7CE}tf11437505_win32</Template>
  <TotalTime>331</TotalTime>
  <Words>399</Words>
  <Application>Microsoft Office PowerPoint</Application>
  <PresentationFormat>Custom</PresentationFormat>
  <Paragraphs>28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RetrospectVTI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AGHION Cristian</dc:creator>
  <cp:lastModifiedBy>Lenvo</cp:lastModifiedBy>
  <cp:revision>34</cp:revision>
  <dcterms:created xsi:type="dcterms:W3CDTF">2020-11-16T10:44:30Z</dcterms:created>
  <dcterms:modified xsi:type="dcterms:W3CDTF">2021-12-09T11:05:26Z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